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360" r:id="rId2"/>
    <p:sldId id="300" r:id="rId3"/>
    <p:sldId id="301" r:id="rId4"/>
    <p:sldId id="302" r:id="rId5"/>
    <p:sldId id="284" r:id="rId6"/>
    <p:sldId id="299" r:id="rId7"/>
    <p:sldId id="341" r:id="rId8"/>
    <p:sldId id="346" r:id="rId9"/>
    <p:sldId id="339" r:id="rId10"/>
    <p:sldId id="355" r:id="rId11"/>
    <p:sldId id="282" r:id="rId12"/>
    <p:sldId id="297" r:id="rId13"/>
    <p:sldId id="348" r:id="rId14"/>
    <p:sldId id="349" r:id="rId15"/>
    <p:sldId id="330" r:id="rId16"/>
    <p:sldId id="350" r:id="rId17"/>
    <p:sldId id="351" r:id="rId18"/>
    <p:sldId id="361" r:id="rId19"/>
    <p:sldId id="320" r:id="rId20"/>
    <p:sldId id="318" r:id="rId21"/>
    <p:sldId id="359" r:id="rId22"/>
    <p:sldId id="343" r:id="rId23"/>
    <p:sldId id="332" r:id="rId24"/>
    <p:sldId id="344" r:id="rId25"/>
    <p:sldId id="345" r:id="rId26"/>
    <p:sldId id="334" r:id="rId27"/>
    <p:sldId id="306" r:id="rId28"/>
    <p:sldId id="35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6B0A"/>
    <a:srgbClr val="FFCC00"/>
    <a:srgbClr val="BA41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80098" autoAdjust="0"/>
  </p:normalViewPr>
  <p:slideViewPr>
    <p:cSldViewPr>
      <p:cViewPr varScale="1">
        <p:scale>
          <a:sx n="87" d="100"/>
          <a:sy n="87" d="100"/>
        </p:scale>
        <p:origin x="-66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2DE471-A199-41AB-8136-026CFDAEE560}" type="doc">
      <dgm:prSet loTypeId="urn:microsoft.com/office/officeart/2005/8/layout/equation1" loCatId="process" qsTypeId="urn:microsoft.com/office/officeart/2005/8/quickstyle/simple1" qsCatId="simple" csTypeId="urn:microsoft.com/office/officeart/2005/8/colors/accent1_2" csCatId="accent1" phldr="1"/>
      <dgm:spPr/>
    </dgm:pt>
    <dgm:pt modelId="{336DAFDD-5127-44D5-ACC3-919A64A9BB93}">
      <dgm:prSet phldrT="[Text]"/>
      <dgm:spPr>
        <a:solidFill>
          <a:schemeClr val="accent1">
            <a:hueOff val="0"/>
            <a:satOff val="0"/>
            <a:lumOff val="0"/>
            <a:alpha val="51000"/>
          </a:schemeClr>
        </a:solidFill>
      </dgm:spPr>
      <dgm:t>
        <a:bodyPr/>
        <a:lstStyle/>
        <a:p>
          <a:r>
            <a:rPr lang="en-US" b="1" dirty="0" smtClean="0">
              <a:solidFill>
                <a:schemeClr val="tx1"/>
              </a:solidFill>
              <a:latin typeface="Candara" pitchFamily="34" charset="0"/>
            </a:rPr>
            <a:t>Existing Water Supplies</a:t>
          </a:r>
          <a:endParaRPr lang="en-US" b="1" dirty="0">
            <a:solidFill>
              <a:schemeClr val="tx1"/>
            </a:solidFill>
            <a:latin typeface="Candara" pitchFamily="34" charset="0"/>
          </a:endParaRPr>
        </a:p>
      </dgm:t>
    </dgm:pt>
    <dgm:pt modelId="{9B6C1411-E682-4F4D-89AD-88A08C182835}" type="parTrans" cxnId="{BFB8B378-0071-4256-9A92-6709340931D7}">
      <dgm:prSet/>
      <dgm:spPr/>
      <dgm:t>
        <a:bodyPr/>
        <a:lstStyle/>
        <a:p>
          <a:endParaRPr lang="en-US"/>
        </a:p>
      </dgm:t>
    </dgm:pt>
    <dgm:pt modelId="{D8906912-2B13-40DC-BB2B-0936325E0DA6}" type="sibTrans" cxnId="{BFB8B378-0071-4256-9A92-6709340931D7}">
      <dgm:prSet/>
      <dgm:spPr>
        <a:solidFill>
          <a:schemeClr val="tx2"/>
        </a:solidFill>
      </dgm:spPr>
      <dgm:t>
        <a:bodyPr/>
        <a:lstStyle/>
        <a:p>
          <a:endParaRPr lang="en-US" dirty="0"/>
        </a:p>
      </dgm:t>
    </dgm:pt>
    <dgm:pt modelId="{150798EA-0390-4E5E-BB80-106748FD2458}">
      <dgm:prSet phldrT="[Text]"/>
      <dgm:spPr>
        <a:solidFill>
          <a:schemeClr val="accent1">
            <a:hueOff val="0"/>
            <a:satOff val="0"/>
            <a:lumOff val="0"/>
            <a:alpha val="51000"/>
          </a:schemeClr>
        </a:solidFill>
      </dgm:spPr>
      <dgm:t>
        <a:bodyPr/>
        <a:lstStyle/>
        <a:p>
          <a:r>
            <a:rPr lang="en-US" b="1" dirty="0" smtClean="0">
              <a:solidFill>
                <a:schemeClr val="tx1"/>
              </a:solidFill>
              <a:latin typeface="Candara" pitchFamily="34" charset="0"/>
            </a:rPr>
            <a:t>Projected Water Demand</a:t>
          </a:r>
          <a:endParaRPr lang="en-US" b="1" dirty="0">
            <a:solidFill>
              <a:schemeClr val="tx1"/>
            </a:solidFill>
            <a:latin typeface="Candara" pitchFamily="34" charset="0"/>
          </a:endParaRPr>
        </a:p>
      </dgm:t>
    </dgm:pt>
    <dgm:pt modelId="{5FDB3032-BDD8-4FB3-BD91-37F03F1ACA46}" type="parTrans" cxnId="{DD69FA8B-5358-4B60-AE7D-3D48581504F6}">
      <dgm:prSet/>
      <dgm:spPr/>
      <dgm:t>
        <a:bodyPr/>
        <a:lstStyle/>
        <a:p>
          <a:endParaRPr lang="en-US"/>
        </a:p>
      </dgm:t>
    </dgm:pt>
    <dgm:pt modelId="{5182506F-7CB2-43B4-AFA7-153528647365}" type="sibTrans" cxnId="{DD69FA8B-5358-4B60-AE7D-3D48581504F6}">
      <dgm:prSet/>
      <dgm:spPr>
        <a:solidFill>
          <a:schemeClr val="tx2"/>
        </a:solidFill>
      </dgm:spPr>
      <dgm:t>
        <a:bodyPr/>
        <a:lstStyle/>
        <a:p>
          <a:endParaRPr lang="en-US" dirty="0"/>
        </a:p>
      </dgm:t>
    </dgm:pt>
    <dgm:pt modelId="{DDF79846-CBB7-476E-9779-6ED596603BB4}">
      <dgm:prSet phldrT="[Text]"/>
      <dgm:spPr>
        <a:solidFill>
          <a:schemeClr val="accent1">
            <a:hueOff val="0"/>
            <a:satOff val="0"/>
            <a:lumOff val="0"/>
            <a:alpha val="51000"/>
          </a:schemeClr>
        </a:solidFill>
      </dgm:spPr>
      <dgm:t>
        <a:bodyPr/>
        <a:lstStyle/>
        <a:p>
          <a:r>
            <a:rPr lang="en-US" b="1" dirty="0" smtClean="0">
              <a:solidFill>
                <a:schemeClr val="tx1"/>
              </a:solidFill>
              <a:latin typeface="Candara" pitchFamily="34" charset="0"/>
            </a:rPr>
            <a:t>Surplus (+) or Need (-)</a:t>
          </a:r>
          <a:endParaRPr lang="en-US" b="1" dirty="0">
            <a:solidFill>
              <a:schemeClr val="tx1"/>
            </a:solidFill>
            <a:latin typeface="Candara" pitchFamily="34" charset="0"/>
          </a:endParaRPr>
        </a:p>
      </dgm:t>
    </dgm:pt>
    <dgm:pt modelId="{0CC9C48F-3E55-42AC-A479-C2FA35386364}" type="parTrans" cxnId="{D00AEB98-66B2-4BA6-9F1E-FA3D13F5C815}">
      <dgm:prSet/>
      <dgm:spPr/>
      <dgm:t>
        <a:bodyPr/>
        <a:lstStyle/>
        <a:p>
          <a:endParaRPr lang="en-US"/>
        </a:p>
      </dgm:t>
    </dgm:pt>
    <dgm:pt modelId="{5C7D621A-CECC-4B08-9BA7-5493AFE982A9}" type="sibTrans" cxnId="{D00AEB98-66B2-4BA6-9F1E-FA3D13F5C815}">
      <dgm:prSet/>
      <dgm:spPr/>
      <dgm:t>
        <a:bodyPr/>
        <a:lstStyle/>
        <a:p>
          <a:endParaRPr lang="en-US"/>
        </a:p>
      </dgm:t>
    </dgm:pt>
    <dgm:pt modelId="{3F7D2D6D-6AD5-4085-8DA3-00917AD91F50}" type="pres">
      <dgm:prSet presAssocID="{DA2DE471-A199-41AB-8136-026CFDAEE560}" presName="linearFlow" presStyleCnt="0">
        <dgm:presLayoutVars>
          <dgm:dir/>
          <dgm:resizeHandles val="exact"/>
        </dgm:presLayoutVars>
      </dgm:prSet>
      <dgm:spPr/>
    </dgm:pt>
    <dgm:pt modelId="{865AE3E2-E3C5-4FB8-8F6E-2BF02EFAC015}" type="pres">
      <dgm:prSet presAssocID="{336DAFDD-5127-44D5-ACC3-919A64A9BB93}" presName="node" presStyleLbl="node1" presStyleIdx="0" presStyleCnt="3" custScaleX="200544" custScaleY="198068">
        <dgm:presLayoutVars>
          <dgm:bulletEnabled val="1"/>
        </dgm:presLayoutVars>
      </dgm:prSet>
      <dgm:spPr/>
      <dgm:t>
        <a:bodyPr/>
        <a:lstStyle/>
        <a:p>
          <a:endParaRPr lang="en-US"/>
        </a:p>
      </dgm:t>
    </dgm:pt>
    <dgm:pt modelId="{5FAA61F8-461E-45CC-BB0F-79C27A8CCE48}" type="pres">
      <dgm:prSet presAssocID="{D8906912-2B13-40DC-BB2B-0936325E0DA6}" presName="spacerL" presStyleCnt="0"/>
      <dgm:spPr/>
    </dgm:pt>
    <dgm:pt modelId="{52F9BAE9-145D-40A8-8F64-DB3127FE4F28}" type="pres">
      <dgm:prSet presAssocID="{D8906912-2B13-40DC-BB2B-0936325E0DA6}" presName="sibTrans" presStyleLbl="sibTrans2D1" presStyleIdx="0" presStyleCnt="2"/>
      <dgm:spPr>
        <a:prstGeom prst="mathMinus">
          <a:avLst/>
        </a:prstGeom>
      </dgm:spPr>
      <dgm:t>
        <a:bodyPr/>
        <a:lstStyle/>
        <a:p>
          <a:endParaRPr lang="en-US"/>
        </a:p>
      </dgm:t>
    </dgm:pt>
    <dgm:pt modelId="{12515493-3BAB-4196-93B2-C00E39248801}" type="pres">
      <dgm:prSet presAssocID="{D8906912-2B13-40DC-BB2B-0936325E0DA6}" presName="spacerR" presStyleCnt="0"/>
      <dgm:spPr/>
    </dgm:pt>
    <dgm:pt modelId="{F2DD9917-20C7-427F-A715-8A86E68F72BF}" type="pres">
      <dgm:prSet presAssocID="{150798EA-0390-4E5E-BB80-106748FD2458}" presName="node" presStyleLbl="node1" presStyleIdx="1" presStyleCnt="3" custScaleX="200544" custScaleY="198068" custLinFactNeighborX="-91034">
        <dgm:presLayoutVars>
          <dgm:bulletEnabled val="1"/>
        </dgm:presLayoutVars>
      </dgm:prSet>
      <dgm:spPr/>
      <dgm:t>
        <a:bodyPr/>
        <a:lstStyle/>
        <a:p>
          <a:endParaRPr lang="en-US"/>
        </a:p>
      </dgm:t>
    </dgm:pt>
    <dgm:pt modelId="{BCE05987-2B05-47FD-B722-93E6B0E817D7}" type="pres">
      <dgm:prSet presAssocID="{5182506F-7CB2-43B4-AFA7-153528647365}" presName="spacerL" presStyleCnt="0"/>
      <dgm:spPr/>
    </dgm:pt>
    <dgm:pt modelId="{68C198E4-4BF2-41A5-950E-EFAB06D48B7E}" type="pres">
      <dgm:prSet presAssocID="{5182506F-7CB2-43B4-AFA7-153528647365}" presName="sibTrans" presStyleLbl="sibTrans2D1" presStyleIdx="1" presStyleCnt="2"/>
      <dgm:spPr/>
      <dgm:t>
        <a:bodyPr/>
        <a:lstStyle/>
        <a:p>
          <a:endParaRPr lang="en-US"/>
        </a:p>
      </dgm:t>
    </dgm:pt>
    <dgm:pt modelId="{AF8E60DA-117C-4AB9-AB03-B453A7E72EDB}" type="pres">
      <dgm:prSet presAssocID="{5182506F-7CB2-43B4-AFA7-153528647365}" presName="spacerR" presStyleCnt="0"/>
      <dgm:spPr/>
    </dgm:pt>
    <dgm:pt modelId="{C6E4A79B-E6D6-4112-B196-4AE4D024E1EA}" type="pres">
      <dgm:prSet presAssocID="{DDF79846-CBB7-476E-9779-6ED596603BB4}" presName="node" presStyleLbl="node1" presStyleIdx="2" presStyleCnt="3" custScaleX="200544" custScaleY="198068" custLinFactNeighborX="-91034">
        <dgm:presLayoutVars>
          <dgm:bulletEnabled val="1"/>
        </dgm:presLayoutVars>
      </dgm:prSet>
      <dgm:spPr/>
      <dgm:t>
        <a:bodyPr/>
        <a:lstStyle/>
        <a:p>
          <a:endParaRPr lang="en-US"/>
        </a:p>
      </dgm:t>
    </dgm:pt>
  </dgm:ptLst>
  <dgm:cxnLst>
    <dgm:cxn modelId="{33EE9697-9081-4A6B-ABBD-F4D962F49828}" type="presOf" srcId="{5182506F-7CB2-43B4-AFA7-153528647365}" destId="{68C198E4-4BF2-41A5-950E-EFAB06D48B7E}" srcOrd="0" destOrd="0" presId="urn:microsoft.com/office/officeart/2005/8/layout/equation1"/>
    <dgm:cxn modelId="{DD69FA8B-5358-4B60-AE7D-3D48581504F6}" srcId="{DA2DE471-A199-41AB-8136-026CFDAEE560}" destId="{150798EA-0390-4E5E-BB80-106748FD2458}" srcOrd="1" destOrd="0" parTransId="{5FDB3032-BDD8-4FB3-BD91-37F03F1ACA46}" sibTransId="{5182506F-7CB2-43B4-AFA7-153528647365}"/>
    <dgm:cxn modelId="{D00AEB98-66B2-4BA6-9F1E-FA3D13F5C815}" srcId="{DA2DE471-A199-41AB-8136-026CFDAEE560}" destId="{DDF79846-CBB7-476E-9779-6ED596603BB4}" srcOrd="2" destOrd="0" parTransId="{0CC9C48F-3E55-42AC-A479-C2FA35386364}" sibTransId="{5C7D621A-CECC-4B08-9BA7-5493AFE982A9}"/>
    <dgm:cxn modelId="{D64A6D8A-3716-4C16-941B-0F50EFA1BC9F}" type="presOf" srcId="{150798EA-0390-4E5E-BB80-106748FD2458}" destId="{F2DD9917-20C7-427F-A715-8A86E68F72BF}" srcOrd="0" destOrd="0" presId="urn:microsoft.com/office/officeart/2005/8/layout/equation1"/>
    <dgm:cxn modelId="{F8D1A222-E806-433C-BFAF-8A233533F081}" type="presOf" srcId="{336DAFDD-5127-44D5-ACC3-919A64A9BB93}" destId="{865AE3E2-E3C5-4FB8-8F6E-2BF02EFAC015}" srcOrd="0" destOrd="0" presId="urn:microsoft.com/office/officeart/2005/8/layout/equation1"/>
    <dgm:cxn modelId="{774854B3-5DF6-4426-8556-9B26C0838872}" type="presOf" srcId="{DDF79846-CBB7-476E-9779-6ED596603BB4}" destId="{C6E4A79B-E6D6-4112-B196-4AE4D024E1EA}" srcOrd="0" destOrd="0" presId="urn:microsoft.com/office/officeart/2005/8/layout/equation1"/>
    <dgm:cxn modelId="{69E8DC5A-FFFE-4C30-88EF-9554A086C680}" type="presOf" srcId="{D8906912-2B13-40DC-BB2B-0936325E0DA6}" destId="{52F9BAE9-145D-40A8-8F64-DB3127FE4F28}" srcOrd="0" destOrd="0" presId="urn:microsoft.com/office/officeart/2005/8/layout/equation1"/>
    <dgm:cxn modelId="{BFB8B378-0071-4256-9A92-6709340931D7}" srcId="{DA2DE471-A199-41AB-8136-026CFDAEE560}" destId="{336DAFDD-5127-44D5-ACC3-919A64A9BB93}" srcOrd="0" destOrd="0" parTransId="{9B6C1411-E682-4F4D-89AD-88A08C182835}" sibTransId="{D8906912-2B13-40DC-BB2B-0936325E0DA6}"/>
    <dgm:cxn modelId="{6016CE0F-AFEF-4664-AFBA-C2A2B1C69FAA}" type="presOf" srcId="{DA2DE471-A199-41AB-8136-026CFDAEE560}" destId="{3F7D2D6D-6AD5-4085-8DA3-00917AD91F50}" srcOrd="0" destOrd="0" presId="urn:microsoft.com/office/officeart/2005/8/layout/equation1"/>
    <dgm:cxn modelId="{C974BFD9-AA89-449F-BD87-42F53F1D1C64}" type="presParOf" srcId="{3F7D2D6D-6AD5-4085-8DA3-00917AD91F50}" destId="{865AE3E2-E3C5-4FB8-8F6E-2BF02EFAC015}" srcOrd="0" destOrd="0" presId="urn:microsoft.com/office/officeart/2005/8/layout/equation1"/>
    <dgm:cxn modelId="{DA297EA3-A547-47D9-9A0D-84534063E7A3}" type="presParOf" srcId="{3F7D2D6D-6AD5-4085-8DA3-00917AD91F50}" destId="{5FAA61F8-461E-45CC-BB0F-79C27A8CCE48}" srcOrd="1" destOrd="0" presId="urn:microsoft.com/office/officeart/2005/8/layout/equation1"/>
    <dgm:cxn modelId="{F9F652D3-9197-46AC-9CD0-48067F93466E}" type="presParOf" srcId="{3F7D2D6D-6AD5-4085-8DA3-00917AD91F50}" destId="{52F9BAE9-145D-40A8-8F64-DB3127FE4F28}" srcOrd="2" destOrd="0" presId="urn:microsoft.com/office/officeart/2005/8/layout/equation1"/>
    <dgm:cxn modelId="{71BEA25B-1720-4389-AF1C-DCE079F1F80B}" type="presParOf" srcId="{3F7D2D6D-6AD5-4085-8DA3-00917AD91F50}" destId="{12515493-3BAB-4196-93B2-C00E39248801}" srcOrd="3" destOrd="0" presId="urn:microsoft.com/office/officeart/2005/8/layout/equation1"/>
    <dgm:cxn modelId="{AE035234-A86E-4628-8EA5-7C074DEDAC46}" type="presParOf" srcId="{3F7D2D6D-6AD5-4085-8DA3-00917AD91F50}" destId="{F2DD9917-20C7-427F-A715-8A86E68F72BF}" srcOrd="4" destOrd="0" presId="urn:microsoft.com/office/officeart/2005/8/layout/equation1"/>
    <dgm:cxn modelId="{3CD87729-82A4-467D-AC07-683EC5F4D84C}" type="presParOf" srcId="{3F7D2D6D-6AD5-4085-8DA3-00917AD91F50}" destId="{BCE05987-2B05-47FD-B722-93E6B0E817D7}" srcOrd="5" destOrd="0" presId="urn:microsoft.com/office/officeart/2005/8/layout/equation1"/>
    <dgm:cxn modelId="{C43C1188-4E8F-4A1A-AAA3-E8C41233E4C8}" type="presParOf" srcId="{3F7D2D6D-6AD5-4085-8DA3-00917AD91F50}" destId="{68C198E4-4BF2-41A5-950E-EFAB06D48B7E}" srcOrd="6" destOrd="0" presId="urn:microsoft.com/office/officeart/2005/8/layout/equation1"/>
    <dgm:cxn modelId="{5EC64075-494F-491E-9EB8-D68D9BE73EE1}" type="presParOf" srcId="{3F7D2D6D-6AD5-4085-8DA3-00917AD91F50}" destId="{AF8E60DA-117C-4AB9-AB03-B453A7E72EDB}" srcOrd="7" destOrd="0" presId="urn:microsoft.com/office/officeart/2005/8/layout/equation1"/>
    <dgm:cxn modelId="{0B27F13A-60BB-4D33-9AE6-BB5D9132B875}" type="presParOf" srcId="{3F7D2D6D-6AD5-4085-8DA3-00917AD91F50}" destId="{C6E4A79B-E6D6-4112-B196-4AE4D024E1EA}"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5AE3E2-E3C5-4FB8-8F6E-2BF02EFAC015}">
      <dsp:nvSpPr>
        <dsp:cNvPr id="0" name=""/>
        <dsp:cNvSpPr/>
      </dsp:nvSpPr>
      <dsp:spPr>
        <a:xfrm>
          <a:off x="339" y="489516"/>
          <a:ext cx="1914807" cy="1891166"/>
        </a:xfrm>
        <a:prstGeom prst="ellipse">
          <a:avLst/>
        </a:prstGeom>
        <a:solidFill>
          <a:schemeClr val="accent1">
            <a:hueOff val="0"/>
            <a:satOff val="0"/>
            <a:lumOff val="0"/>
            <a:alpha val="51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Candara" pitchFamily="34" charset="0"/>
            </a:rPr>
            <a:t>Existing Water Supplies</a:t>
          </a:r>
          <a:endParaRPr lang="en-US" sz="2400" b="1" kern="1200" dirty="0">
            <a:solidFill>
              <a:schemeClr val="tx1"/>
            </a:solidFill>
            <a:latin typeface="Candara" pitchFamily="34" charset="0"/>
          </a:endParaRPr>
        </a:p>
      </dsp:txBody>
      <dsp:txXfrm>
        <a:off x="339" y="489516"/>
        <a:ext cx="1914807" cy="1891166"/>
      </dsp:txXfrm>
    </dsp:sp>
    <dsp:sp modelId="{52F9BAE9-145D-40A8-8F64-DB3127FE4F28}">
      <dsp:nvSpPr>
        <dsp:cNvPr id="0" name=""/>
        <dsp:cNvSpPr/>
      </dsp:nvSpPr>
      <dsp:spPr>
        <a:xfrm>
          <a:off x="1992677" y="1158206"/>
          <a:ext cx="553787" cy="553787"/>
        </a:xfrm>
        <a:prstGeom prst="mathMinus">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1992677" y="1158206"/>
        <a:ext cx="553787" cy="553787"/>
      </dsp:txXfrm>
    </dsp:sp>
    <dsp:sp modelId="{F2DD9917-20C7-427F-A715-8A86E68F72BF}">
      <dsp:nvSpPr>
        <dsp:cNvPr id="0" name=""/>
        <dsp:cNvSpPr/>
      </dsp:nvSpPr>
      <dsp:spPr>
        <a:xfrm>
          <a:off x="2553417" y="489516"/>
          <a:ext cx="1914807" cy="1891166"/>
        </a:xfrm>
        <a:prstGeom prst="ellipse">
          <a:avLst/>
        </a:prstGeom>
        <a:solidFill>
          <a:schemeClr val="accent1">
            <a:hueOff val="0"/>
            <a:satOff val="0"/>
            <a:lumOff val="0"/>
            <a:alpha val="51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Candara" pitchFamily="34" charset="0"/>
            </a:rPr>
            <a:t>Projected Water Demand</a:t>
          </a:r>
          <a:endParaRPr lang="en-US" sz="2400" b="1" kern="1200" dirty="0">
            <a:solidFill>
              <a:schemeClr val="tx1"/>
            </a:solidFill>
            <a:latin typeface="Candara" pitchFamily="34" charset="0"/>
          </a:endParaRPr>
        </a:p>
      </dsp:txBody>
      <dsp:txXfrm>
        <a:off x="2553417" y="489516"/>
        <a:ext cx="1914807" cy="1891166"/>
      </dsp:txXfrm>
    </dsp:sp>
    <dsp:sp modelId="{68C198E4-4BF2-41A5-950E-EFAB06D48B7E}">
      <dsp:nvSpPr>
        <dsp:cNvPr id="0" name=""/>
        <dsp:cNvSpPr/>
      </dsp:nvSpPr>
      <dsp:spPr>
        <a:xfrm>
          <a:off x="4616334" y="1158206"/>
          <a:ext cx="553787" cy="553787"/>
        </a:xfrm>
        <a:prstGeom prst="mathEqual">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4616334" y="1158206"/>
        <a:ext cx="553787" cy="553787"/>
      </dsp:txXfrm>
    </dsp:sp>
    <dsp:sp modelId="{C6E4A79B-E6D6-4112-B196-4AE4D024E1EA}">
      <dsp:nvSpPr>
        <dsp:cNvPr id="0" name=""/>
        <dsp:cNvSpPr/>
      </dsp:nvSpPr>
      <dsp:spPr>
        <a:xfrm>
          <a:off x="5177073" y="489516"/>
          <a:ext cx="1914807" cy="1891166"/>
        </a:xfrm>
        <a:prstGeom prst="ellipse">
          <a:avLst/>
        </a:prstGeom>
        <a:solidFill>
          <a:schemeClr val="accent1">
            <a:hueOff val="0"/>
            <a:satOff val="0"/>
            <a:lumOff val="0"/>
            <a:alpha val="51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Candara" pitchFamily="34" charset="0"/>
            </a:rPr>
            <a:t>Surplus (+) or Need (-)</a:t>
          </a:r>
          <a:endParaRPr lang="en-US" sz="2400" b="1" kern="1200" dirty="0">
            <a:solidFill>
              <a:schemeClr val="tx1"/>
            </a:solidFill>
            <a:latin typeface="Candara" pitchFamily="34" charset="0"/>
          </a:endParaRPr>
        </a:p>
      </dsp:txBody>
      <dsp:txXfrm>
        <a:off x="5177073" y="489516"/>
        <a:ext cx="1914807" cy="189116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009D1D-AA20-4550-8EE4-0E6F41B571AA}" type="datetimeFigureOut">
              <a:rPr lang="en-US" smtClean="0"/>
              <a:pPr/>
              <a:t>10/18/2011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A685FE-6977-4C5A-BBE5-4283C414D63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D8078-5C5C-473E-8BC0-420FB680A438}" type="datetimeFigureOut">
              <a:rPr lang="en-US" smtClean="0"/>
              <a:pPr/>
              <a:t>10/18/2011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B1EE00-EEC3-437C-9549-C7CB967E33B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Texas has 16 regional water planning groups, one for each planning area.  There are now 12 interests represented on each planning group.</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Legislation passed during the 82nd Legislative Session now requires that groundwater conservation districts in each groundwater management area located in the regional water planning area to appoint one representative to serve on the regional water planning group.</a:t>
            </a:r>
            <a:endParaRPr lang="en-US" dirty="0"/>
          </a:p>
        </p:txBody>
      </p:sp>
      <p:sp>
        <p:nvSpPr>
          <p:cNvPr id="4" name="Slide Number Placeholder 3"/>
          <p:cNvSpPr>
            <a:spLocks noGrp="1"/>
          </p:cNvSpPr>
          <p:nvPr>
            <p:ph type="sldNum" sz="quarter" idx="10"/>
          </p:nvPr>
        </p:nvSpPr>
        <p:spPr/>
        <p:txBody>
          <a:bodyPr/>
          <a:lstStyle/>
          <a:p>
            <a:fld id="{BDB1EE00-EEC3-437C-9549-C7CB967E33B7}"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Regional</a:t>
            </a:r>
            <a:r>
              <a:rPr lang="en-US" sz="1200" kern="1200" baseline="0" dirty="0" smtClean="0">
                <a:solidFill>
                  <a:schemeClr val="tx1"/>
                </a:solidFill>
                <a:latin typeface="+mn-lt"/>
                <a:ea typeface="+mn-ea"/>
                <a:cs typeface="+mn-cs"/>
              </a:rPr>
              <a:t> water p</a:t>
            </a:r>
            <a:r>
              <a:rPr lang="en-US" sz="1200" kern="1200" dirty="0" smtClean="0">
                <a:solidFill>
                  <a:schemeClr val="tx1"/>
                </a:solidFill>
                <a:latin typeface="+mn-lt"/>
                <a:ea typeface="+mn-ea"/>
                <a:cs typeface="+mn-cs"/>
              </a:rPr>
              <a:t>lanning groups compare existing water supplies with current and projected water demands to identify when and where additional water supplies are needed for water user groups and wholesale water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existing supplies do not meet future demand, they recommend specific water management strategies to meet water supply needs, such as conservation of existing water supplies, new reservoir and groundwater development, conveyance facilities to move available or newly developed water supplies to areas of need, water reuse, and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Planning groups identify water user groups that will not have enough water during times of drought, recommend strategies that could be implemented to address shortages, and estimate the costs of these strategies.</a:t>
            </a:r>
          </a:p>
          <a:p>
            <a:endParaRPr lang="en-US" dirty="0"/>
          </a:p>
        </p:txBody>
      </p:sp>
      <p:sp>
        <p:nvSpPr>
          <p:cNvPr id="4" name="Slide Number Placeholder 3"/>
          <p:cNvSpPr>
            <a:spLocks noGrp="1"/>
          </p:cNvSpPr>
          <p:nvPr>
            <p:ph type="sldNum" sz="quarter" idx="10"/>
          </p:nvPr>
        </p:nvSpPr>
        <p:spPr/>
        <p:txBody>
          <a:bodyPr/>
          <a:lstStyle/>
          <a:p>
            <a:fld id="{BDB1EE00-EEC3-437C-9549-C7CB967E33B7}"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Water demand is projected to increase by 22 percent.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Existing water supplies—categorized as surface water, groundwater, and reuse water—are projected to decrease about 10 percent.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(Needs</a:t>
            </a:r>
            <a:r>
              <a:rPr lang="en-US" sz="1200" kern="1200" baseline="0" dirty="0" smtClean="0">
                <a:solidFill>
                  <a:schemeClr val="tx1"/>
                </a:solidFill>
                <a:latin typeface="+mn-lt"/>
                <a:ea typeface="+mn-ea"/>
                <a:cs typeface="+mn-cs"/>
              </a:rPr>
              <a:t> are more than the difference between supply and demand because supplies are not always available to all users throughout a region.)</a:t>
            </a:r>
            <a:endParaRPr lang="en-US" dirty="0"/>
          </a:p>
        </p:txBody>
      </p:sp>
      <p:sp>
        <p:nvSpPr>
          <p:cNvPr id="4" name="Slide Number Placeholder 3"/>
          <p:cNvSpPr>
            <a:spLocks noGrp="1"/>
          </p:cNvSpPr>
          <p:nvPr>
            <p:ph type="sldNum" sz="quarter" idx="10"/>
          </p:nvPr>
        </p:nvSpPr>
        <p:spPr/>
        <p:txBody>
          <a:bodyPr/>
          <a:lstStyle/>
          <a:p>
            <a:fld id="{BDB1EE00-EEC3-437C-9549-C7CB967E33B7}" type="slidenum">
              <a:rPr lang="en-US" smtClean="0"/>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do not have enough existing water supplies today to meet the demand for water during times of drought.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the event of severe drought conditions, the state would face an immediate need for additional water supplies of 3.6 million acre‐feet per year with 86 percent of that need in irrigation and about 9 percent associated directly with municipal water users. Total needs are projected to be 8.3 million acre‐feet per year by 2060.</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(Needs</a:t>
            </a:r>
            <a:r>
              <a:rPr lang="en-US" sz="1200" kern="1200" baseline="0" dirty="0" smtClean="0">
                <a:solidFill>
                  <a:schemeClr val="tx1"/>
                </a:solidFill>
                <a:latin typeface="+mn-lt"/>
                <a:ea typeface="+mn-ea"/>
                <a:cs typeface="+mn-cs"/>
              </a:rPr>
              <a:t> are more than the difference between supply and demand because supplies are not always available to all users throughout a region.)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strategies recommended by regional water planning groups would provide, if implemented, 9.0 million acre‐feet per year in additional water supplies by 2060.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strategies included 562 unique water supply projects.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Twelve planning groups were unable to meet all water supply needs for each water user group in their planning areas. Approximately 2.2 million acre-feet of water supply needs are unmet in 2010, increasing to approximately 2.5 million acre-feet in 2060. Irrigation represents the vast majority (98-99 percent) of unmet needs in all decades. The major reason for not meeting a water user group’s water supply need is that the planning group did not identify an economically feasible water management strategy to meet the water supply need.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DB1EE00-EEC3-437C-9549-C7CB967E33B7}" type="slidenum">
              <a:rPr lang="en-US" smtClean="0"/>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By 2060, new surface water strategies produce 5 times the volume produced by new groundwater strategies.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Operational changes: operation of reservoirs as a system to increase yield; reallocation of reservoir storage from flood control or hydro-electric power generation to water supply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“Other” surface water strategies: existing water that is not legally or physically available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BDB1EE00-EEC3-437C-9549-C7CB967E33B7}" type="slidenum">
              <a:rPr lang="en-US" smtClean="0"/>
              <a:pPr/>
              <a:t>18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57200">
              <a:buFont typeface="Wingdings" pitchFamily="2" charset="2"/>
              <a:buNone/>
            </a:pPr>
            <a:r>
              <a:rPr lang="en-US" sz="1200" dirty="0" smtClean="0">
                <a:latin typeface="Candara" pitchFamily="34" charset="0"/>
              </a:rPr>
              <a:t>Volume in 2010: 19,672 acre-feet</a:t>
            </a:r>
          </a:p>
          <a:p>
            <a:pPr indent="-457200">
              <a:buFont typeface="Wingdings" pitchFamily="2" charset="2"/>
              <a:buNone/>
            </a:pPr>
            <a:endParaRPr lang="en-US" sz="1200" dirty="0" smtClean="0">
              <a:latin typeface="Candara" pitchFamily="34" charset="0"/>
            </a:endParaRPr>
          </a:p>
          <a:p>
            <a:pPr indent="-457200">
              <a:buFont typeface="Wingdings" pitchFamily="2" charset="2"/>
              <a:buNone/>
            </a:pPr>
            <a:r>
              <a:rPr lang="en-US" sz="1200" dirty="0" smtClean="0">
                <a:latin typeface="Candara" pitchFamily="34" charset="0"/>
              </a:rPr>
              <a:t>Volume in 2060: 1,499,671 acre-feet</a:t>
            </a:r>
          </a:p>
          <a:p>
            <a:endParaRPr lang="en-US" dirty="0"/>
          </a:p>
        </p:txBody>
      </p:sp>
      <p:sp>
        <p:nvSpPr>
          <p:cNvPr id="4" name="Slide Number Placeholder 3"/>
          <p:cNvSpPr>
            <a:spLocks noGrp="1"/>
          </p:cNvSpPr>
          <p:nvPr>
            <p:ph type="sldNum" sz="quarter" idx="10"/>
          </p:nvPr>
        </p:nvSpPr>
        <p:spPr/>
        <p:txBody>
          <a:bodyPr/>
          <a:lstStyle/>
          <a:p>
            <a:fld id="{BDB1EE00-EEC3-437C-9549-C7CB967E33B7}" type="slidenum">
              <a:rPr lang="en-US" smtClean="0"/>
              <a:pPr/>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Water providers surveyed during the planning process reported an anticipated need of $26.9 billion in state financial assistance to implement municipal water management strategies in their planning areas. This amount represents about 58 percent of the total capital costs for water supply management strategies recommended for municipal water user groups in the 2011 regional water plans.</a:t>
            </a:r>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DB1EE00-EEC3-437C-9549-C7CB967E33B7}" type="slidenum">
              <a:rPr lang="en-US" smtClean="0"/>
              <a:pPr/>
              <a:t>20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ndara" pitchFamily="34" charset="0"/>
              </a:rPr>
              <a:t>The legislature should provide a mechanism to acquire feasible reservoir sites so they are available for development of additional water supplies to meet identified in the regional water plan and beyond.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ndara" pitchFamily="34" charset="0"/>
              </a:rPr>
              <a:t>The legislature should enact statutory provisions that eliminate unreasonable restrictions on the voluntary transfer of surface water from one basin to another.</a:t>
            </a:r>
          </a:p>
          <a:p>
            <a:endParaRPr lang="en-US" dirty="0" smtClean="0"/>
          </a:p>
          <a:p>
            <a:endParaRPr lang="en-US" dirty="0" smtClean="0"/>
          </a:p>
          <a:p>
            <a:pPr indent="0">
              <a:buNone/>
            </a:pPr>
            <a:r>
              <a:rPr lang="en-US" sz="1200" dirty="0" smtClean="0">
                <a:latin typeface="Candara" pitchFamily="34" charset="0"/>
              </a:rPr>
              <a:t>The legislature should remove TWDB from the petition process concerning the reasonableness of a desired future condition except for technical review and comment.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ndara" pitchFamily="34" charset="0"/>
              </a:rPr>
              <a:t>The legislature should require all retail public utilities to conduct water loss audits on an annual basis, rather than every 5 years.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ndara" pitchFamily="34" charset="0"/>
              </a:rPr>
              <a:t>The legislature should develop a long-term, affordable, and sustainable method to provide financing assistance for the implementation of the state water plan.</a:t>
            </a:r>
          </a:p>
          <a:p>
            <a:endParaRPr lang="en-US" dirty="0"/>
          </a:p>
        </p:txBody>
      </p:sp>
      <p:sp>
        <p:nvSpPr>
          <p:cNvPr id="4" name="Slide Number Placeholder 3"/>
          <p:cNvSpPr>
            <a:spLocks noGrp="1"/>
          </p:cNvSpPr>
          <p:nvPr>
            <p:ph type="sldNum" sz="quarter" idx="10"/>
          </p:nvPr>
        </p:nvSpPr>
        <p:spPr/>
        <p:txBody>
          <a:bodyPr/>
          <a:lstStyle/>
          <a:p>
            <a:fld id="{BDB1EE00-EEC3-437C-9549-C7CB967E33B7}" type="slidenum">
              <a:rPr lang="en-US" smtClean="0"/>
              <a:pPr/>
              <a:t>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7E5B9D-CEED-4879-9CCC-ADEC805AD064}" type="datetime1">
              <a:rPr lang="en-US" smtClean="0"/>
              <a:pPr/>
              <a:t>10/18/2011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87320-B45E-4B15-9A51-7A6114C3E35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9692E-673A-49AD-A0A1-73ECC9839A26}" type="datetime1">
              <a:rPr lang="en-US" smtClean="0"/>
              <a:pPr/>
              <a:t>10/18/2011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87320-B45E-4B15-9A51-7A6114C3E35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0B8D6-EEC9-4E5A-8C98-08B6B81FB5FB}" type="datetime1">
              <a:rPr lang="en-US" smtClean="0"/>
              <a:pPr/>
              <a:t>10/18/2011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87320-B45E-4B15-9A51-7A6114C3E35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lgn="l">
              <a:defRPr b="1">
                <a:latin typeface="Helvetica Condense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65C58-768B-4A3D-BA8F-EAAB6D2AA2C6}" type="datetime1">
              <a:rPr lang="en-US" smtClean="0"/>
              <a:pPr/>
              <a:t>10/18/2011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87320-B45E-4B15-9A51-7A6114C3E352}" type="slidenum">
              <a:rPr lang="en-US" smtClean="0"/>
              <a:pPr/>
              <a:t>‹#›</a:t>
            </a:fld>
            <a:endParaRPr lang="en-US" dirty="0"/>
          </a:p>
        </p:txBody>
      </p:sp>
      <p:pic>
        <p:nvPicPr>
          <p:cNvPr id="7" name="Picture 6" descr="texas.JPG"/>
          <p:cNvPicPr>
            <a:picLocks noChangeAspect="1"/>
          </p:cNvPicPr>
          <p:nvPr userDrawn="1"/>
        </p:nvPicPr>
        <p:blipFill>
          <a:blip r:embed="rId2" cstate="print"/>
          <a:stretch>
            <a:fillRect/>
          </a:stretch>
        </p:blipFill>
        <p:spPr>
          <a:xfrm>
            <a:off x="457200" y="304800"/>
            <a:ext cx="1201051" cy="1143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5AA6CB-60B5-4D35-A215-5081C3AB10AB}" type="datetime1">
              <a:rPr lang="en-US" smtClean="0"/>
              <a:pPr/>
              <a:t>10/18/2011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87320-B45E-4B15-9A51-7A6114C3E35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AA5F5-6F87-45D4-BB58-D8CD1BC775B8}" type="datetime1">
              <a:rPr lang="en-US" smtClean="0"/>
              <a:pPr/>
              <a:t>10/18/2011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87320-B45E-4B15-9A51-7A6114C3E35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F59F53-FDBB-4554-92AC-C21403DCAB64}" type="datetime1">
              <a:rPr lang="en-US" smtClean="0"/>
              <a:pPr/>
              <a:t>10/18/2011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87320-B45E-4B15-9A51-7A6114C3E35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83EC88-C20B-4F6B-81E3-87866276A5E5}" type="datetime1">
              <a:rPr lang="en-US" smtClean="0"/>
              <a:pPr/>
              <a:t>10/18/2011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87320-B45E-4B15-9A51-7A6114C3E35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91135-2791-40EE-A683-1DCF65E5A943}" type="datetime1">
              <a:rPr lang="en-US" smtClean="0"/>
              <a:pPr/>
              <a:t>10/18/2011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87320-B45E-4B15-9A51-7A6114C3E35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2C003-6FDA-44F2-AE4A-914BDE10B756}" type="datetime1">
              <a:rPr lang="en-US" smtClean="0"/>
              <a:pPr/>
              <a:t>10/18/2011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87320-B45E-4B15-9A51-7A6114C3E35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7AD12-3778-4C86-B329-8D840FF59F9C}" type="datetime1">
              <a:rPr lang="en-US" smtClean="0"/>
              <a:pPr/>
              <a:t>10/18/2011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87320-B45E-4B15-9A51-7A6114C3E35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6E41E-0CB2-4DF7-AF77-717A0D7F2575}" type="datetime1">
              <a:rPr lang="en-US" smtClean="0"/>
              <a:pPr/>
              <a:t>10/18/2011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87320-B45E-4B15-9A51-7A6114C3E35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wdb.texas.gov/"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_Supplies.jpg"/>
          <p:cNvPicPr>
            <a:picLocks noChangeAspect="1"/>
          </p:cNvPicPr>
          <p:nvPr/>
        </p:nvPicPr>
        <p:blipFill>
          <a:blip r:embed="rId2" cstate="print"/>
          <a:srcRect b="50000"/>
          <a:stretch>
            <a:fillRect/>
          </a:stretch>
        </p:blipFill>
        <p:spPr>
          <a:xfrm>
            <a:off x="-87" y="0"/>
            <a:ext cx="9144087" cy="6858000"/>
          </a:xfrm>
          <a:prstGeom prst="rect">
            <a:avLst/>
          </a:prstGeom>
          <a:effectLst>
            <a:softEdge rad="63500"/>
          </a:effectLst>
        </p:spPr>
      </p:pic>
      <p:sp>
        <p:nvSpPr>
          <p:cNvPr id="4" name="TextBox 3"/>
          <p:cNvSpPr txBox="1"/>
          <p:nvPr/>
        </p:nvSpPr>
        <p:spPr>
          <a:xfrm>
            <a:off x="0" y="2133600"/>
            <a:ext cx="9144000" cy="1846659"/>
          </a:xfrm>
          <a:prstGeom prst="rect">
            <a:avLst/>
          </a:prstGeom>
          <a:solidFill>
            <a:srgbClr val="E06B0A">
              <a:alpha val="68000"/>
            </a:srgbClr>
          </a:solidFill>
        </p:spPr>
        <p:txBody>
          <a:bodyPr wrap="square" rtlCol="0">
            <a:spAutoFit/>
          </a:bodyPr>
          <a:lstStyle/>
          <a:p>
            <a:pPr algn="r"/>
            <a:r>
              <a:rPr lang="en-US" sz="4800" b="1" dirty="0" smtClean="0">
                <a:solidFill>
                  <a:schemeClr val="bg1">
                    <a:lumMod val="95000"/>
                  </a:schemeClr>
                </a:solidFill>
                <a:latin typeface="Helvetica57Condensed"/>
              </a:rPr>
              <a:t>Water for Texas</a:t>
            </a:r>
          </a:p>
          <a:p>
            <a:pPr algn="r"/>
            <a:r>
              <a:rPr lang="en-US" sz="6600" b="1" dirty="0" smtClean="0">
                <a:latin typeface="Helvetica57Condensed"/>
              </a:rPr>
              <a:t>2012</a:t>
            </a:r>
            <a:r>
              <a:rPr lang="en-US" sz="5400" b="1" dirty="0" smtClean="0">
                <a:solidFill>
                  <a:schemeClr val="bg1">
                    <a:lumMod val="95000"/>
                  </a:schemeClr>
                </a:solidFill>
                <a:latin typeface="Helvetica57Condensed"/>
              </a:rPr>
              <a:t> </a:t>
            </a:r>
            <a:r>
              <a:rPr lang="en-US" sz="4800" b="1" dirty="0" smtClean="0">
                <a:solidFill>
                  <a:schemeClr val="bg1">
                    <a:lumMod val="95000"/>
                  </a:schemeClr>
                </a:solidFill>
                <a:latin typeface="Helvetica57Condensed"/>
              </a:rPr>
              <a:t>State Water Plan</a:t>
            </a:r>
            <a:endParaRPr lang="en-US" sz="4800" b="1" dirty="0">
              <a:solidFill>
                <a:schemeClr val="bg1">
                  <a:lumMod val="95000"/>
                </a:schemeClr>
              </a:solidFill>
              <a:latin typeface="Helvetica57Condensed"/>
            </a:endParaRPr>
          </a:p>
        </p:txBody>
      </p:sp>
      <p:pic>
        <p:nvPicPr>
          <p:cNvPr id="5" name="Picture 4" descr="TWDB logo_Powerpoint.png"/>
          <p:cNvPicPr>
            <a:picLocks noChangeAspect="1"/>
          </p:cNvPicPr>
          <p:nvPr/>
        </p:nvPicPr>
        <p:blipFill>
          <a:blip r:embed="rId3" cstate="print"/>
          <a:stretch>
            <a:fillRect/>
          </a:stretch>
        </p:blipFill>
        <p:spPr>
          <a:xfrm>
            <a:off x="5486393" y="5867400"/>
            <a:ext cx="3657607" cy="944882"/>
          </a:xfrm>
          <a:prstGeom prst="rect">
            <a:avLst/>
          </a:prstGeom>
          <a:solidFill>
            <a:schemeClr val="bg1">
              <a:alpha val="66000"/>
            </a:schemeClr>
          </a:solidFill>
        </p:spPr>
      </p:pic>
      <p:cxnSp>
        <p:nvCxnSpPr>
          <p:cNvPr id="7" name="Straight Connector 6"/>
          <p:cNvCxnSpPr/>
          <p:nvPr/>
        </p:nvCxnSpPr>
        <p:spPr>
          <a:xfrm>
            <a:off x="0" y="2133600"/>
            <a:ext cx="9144000" cy="0"/>
          </a:xfrm>
          <a:prstGeom prst="line">
            <a:avLst/>
          </a:prstGeom>
          <a:ln w="31750">
            <a:solidFill>
              <a:srgbClr val="E06B0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Projected Existing Supplies</a:t>
            </a:r>
            <a:endParaRPr lang="en-US" sz="4000" dirty="0"/>
          </a:p>
        </p:txBody>
      </p:sp>
      <p:pic>
        <p:nvPicPr>
          <p:cNvPr id="4" name="Content Placeholder 3" descr="supplies.PNG"/>
          <p:cNvPicPr>
            <a:picLocks noGrp="1" noChangeAspect="1"/>
          </p:cNvPicPr>
          <p:nvPr>
            <p:ph idx="1"/>
          </p:nvPr>
        </p:nvPicPr>
        <p:blipFill>
          <a:blip r:embed="rId2" cstate="print"/>
          <a:stretch>
            <a:fillRect/>
          </a:stretch>
        </p:blipFill>
        <p:spPr>
          <a:xfrm>
            <a:off x="357367" y="2286000"/>
            <a:ext cx="8481833" cy="3505200"/>
          </a:xfrm>
        </p:spPr>
      </p:pic>
      <p:sp>
        <p:nvSpPr>
          <p:cNvPr id="5" name="Slide Number Placeholder 4"/>
          <p:cNvSpPr>
            <a:spLocks noGrp="1"/>
          </p:cNvSpPr>
          <p:nvPr>
            <p:ph type="sldNum" sz="quarter" idx="12"/>
          </p:nvPr>
        </p:nvSpPr>
        <p:spPr/>
        <p:txBody>
          <a:bodyPr/>
          <a:lstStyle/>
          <a:p>
            <a:fld id="{71787320-B45E-4B15-9A51-7A6114C3E352}"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7315200" cy="639762"/>
          </a:xfrm>
        </p:spPr>
        <p:txBody>
          <a:bodyPr>
            <a:noAutofit/>
          </a:bodyPr>
          <a:lstStyle/>
          <a:p>
            <a:pPr algn="l"/>
            <a:r>
              <a:rPr lang="en-US" sz="3600" b="1" dirty="0" smtClean="0">
                <a:latin typeface="Helvetica Condensed" pitchFamily="34" charset="0"/>
              </a:rPr>
              <a:t>Projected Water Demands</a:t>
            </a:r>
            <a:br>
              <a:rPr lang="en-US" sz="3600" b="1" dirty="0" smtClean="0">
                <a:latin typeface="Helvetica Condensed" pitchFamily="34" charset="0"/>
              </a:rPr>
            </a:br>
            <a:r>
              <a:rPr lang="en-US" sz="3600" b="1" dirty="0" smtClean="0">
                <a:latin typeface="Helvetica Condensed" pitchFamily="34" charset="0"/>
              </a:rPr>
              <a:t>and Existing Supplies</a:t>
            </a:r>
            <a:endParaRPr lang="en-US" sz="3600" b="1" dirty="0">
              <a:latin typeface="Helvetica Condensed" pitchFamily="34" charset="0"/>
            </a:endParaRPr>
          </a:p>
        </p:txBody>
      </p:sp>
      <p:pic>
        <p:nvPicPr>
          <p:cNvPr id="6" name="Picture 5" descr="supply demand.PNG"/>
          <p:cNvPicPr>
            <a:picLocks noChangeAspect="1"/>
          </p:cNvPicPr>
          <p:nvPr/>
        </p:nvPicPr>
        <p:blipFill>
          <a:blip r:embed="rId3" cstate="print"/>
          <a:stretch>
            <a:fillRect/>
          </a:stretch>
        </p:blipFill>
        <p:spPr>
          <a:xfrm>
            <a:off x="93755" y="2286000"/>
            <a:ext cx="9050245" cy="3505200"/>
          </a:xfrm>
          <a:prstGeom prst="rect">
            <a:avLst/>
          </a:prstGeom>
        </p:spPr>
      </p:pic>
      <p:sp>
        <p:nvSpPr>
          <p:cNvPr id="4" name="Slide Number Placeholder 3"/>
          <p:cNvSpPr>
            <a:spLocks noGrp="1"/>
          </p:cNvSpPr>
          <p:nvPr>
            <p:ph type="sldNum" sz="quarter" idx="12"/>
          </p:nvPr>
        </p:nvSpPr>
        <p:spPr/>
        <p:txBody>
          <a:bodyPr/>
          <a:lstStyle/>
          <a:p>
            <a:fld id="{71787320-B45E-4B15-9A51-7A6114C3E352}"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smtClean="0"/>
              <a:t>Projected Need for Additional Water in Times of Drought</a:t>
            </a:r>
            <a:endParaRPr lang="en-US" sz="3600" dirty="0"/>
          </a:p>
        </p:txBody>
      </p:sp>
      <p:pic>
        <p:nvPicPr>
          <p:cNvPr id="10" name="Picture 9" descr="needs.PNG"/>
          <p:cNvPicPr>
            <a:picLocks noChangeAspect="1"/>
          </p:cNvPicPr>
          <p:nvPr/>
        </p:nvPicPr>
        <p:blipFill>
          <a:blip r:embed="rId3" cstate="print"/>
          <a:stretch>
            <a:fillRect/>
          </a:stretch>
        </p:blipFill>
        <p:spPr>
          <a:xfrm>
            <a:off x="228600" y="2514600"/>
            <a:ext cx="8767325" cy="3419981"/>
          </a:xfrm>
          <a:prstGeom prst="rect">
            <a:avLst/>
          </a:prstGeom>
        </p:spPr>
      </p:pic>
      <p:sp>
        <p:nvSpPr>
          <p:cNvPr id="4" name="Slide Number Placeholder 3"/>
          <p:cNvSpPr>
            <a:spLocks noGrp="1"/>
          </p:cNvSpPr>
          <p:nvPr>
            <p:ph type="sldNum" sz="quarter" idx="12"/>
          </p:nvPr>
        </p:nvSpPr>
        <p:spPr/>
        <p:txBody>
          <a:bodyPr/>
          <a:lstStyle/>
          <a:p>
            <a:fld id="{71787320-B45E-4B15-9A51-7A6114C3E352}"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Water Supplies from Water Management Strategies</a:t>
            </a:r>
            <a:endParaRPr lang="en-US" sz="3600" dirty="0"/>
          </a:p>
        </p:txBody>
      </p:sp>
      <p:pic>
        <p:nvPicPr>
          <p:cNvPr id="4" name="Picture 3" descr="supply volume.PNG"/>
          <p:cNvPicPr>
            <a:picLocks noChangeAspect="1"/>
          </p:cNvPicPr>
          <p:nvPr/>
        </p:nvPicPr>
        <p:blipFill>
          <a:blip r:embed="rId2" cstate="print"/>
          <a:stretch>
            <a:fillRect/>
          </a:stretch>
        </p:blipFill>
        <p:spPr>
          <a:xfrm>
            <a:off x="83458" y="2286000"/>
            <a:ext cx="8781933" cy="3429000"/>
          </a:xfrm>
          <a:prstGeom prst="rect">
            <a:avLst/>
          </a:prstGeom>
        </p:spPr>
      </p:pic>
      <p:sp>
        <p:nvSpPr>
          <p:cNvPr id="5" name="Slide Number Placeholder 4"/>
          <p:cNvSpPr>
            <a:spLocks noGrp="1"/>
          </p:cNvSpPr>
          <p:nvPr>
            <p:ph type="sldNum" sz="quarter" idx="12"/>
          </p:nvPr>
        </p:nvSpPr>
        <p:spPr/>
        <p:txBody>
          <a:bodyPr/>
          <a:lstStyle/>
          <a:p>
            <a:fld id="{71787320-B45E-4B15-9A51-7A6114C3E352}"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Relative Volumes of Recommended Strategies (2060)</a:t>
            </a:r>
            <a:endParaRPr lang="en-US" sz="3600" dirty="0"/>
          </a:p>
        </p:txBody>
      </p:sp>
      <p:pic>
        <p:nvPicPr>
          <p:cNvPr id="6146" name="Picture 2"/>
          <p:cNvPicPr>
            <a:picLocks noGrp="1" noChangeAspect="1" noChangeArrowheads="1"/>
          </p:cNvPicPr>
          <p:nvPr>
            <p:ph idx="1"/>
          </p:nvPr>
        </p:nvPicPr>
        <p:blipFill>
          <a:blip r:embed="rId2" cstate="print"/>
          <a:stretch>
            <a:fillRect/>
          </a:stretch>
        </p:blipFill>
        <p:spPr bwMode="auto">
          <a:xfrm>
            <a:off x="557204" y="1981200"/>
            <a:ext cx="8129596" cy="4495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71787320-B45E-4B15-9A51-7A6114C3E352}" type="slidenum">
              <a:rPr lang="en-US" smtClean="0"/>
              <a:pPr/>
              <a:t>14</a:t>
            </a:fld>
            <a:endParaRPr lang="en-US" dirty="0"/>
          </a:p>
        </p:txBody>
      </p:sp>
      <p:sp>
        <p:nvSpPr>
          <p:cNvPr id="5" name="TextBox 4"/>
          <p:cNvSpPr txBox="1"/>
          <p:nvPr/>
        </p:nvSpPr>
        <p:spPr>
          <a:xfrm>
            <a:off x="7162800" y="6047601"/>
            <a:ext cx="762000" cy="276999"/>
          </a:xfrm>
          <a:prstGeom prst="rect">
            <a:avLst/>
          </a:prstGeom>
          <a:solidFill>
            <a:schemeClr val="bg1"/>
          </a:solidFill>
        </p:spPr>
        <p:txBody>
          <a:bodyPr wrap="square" rtlCol="0">
            <a:spAutoFit/>
          </a:bodyPr>
          <a:lstStyle/>
          <a:p>
            <a:r>
              <a:rPr lang="en-US" sz="1200" b="1" dirty="0" smtClean="0">
                <a:latin typeface="Helvetica Condensed" pitchFamily="34" charset="0"/>
              </a:rPr>
              <a:t>&lt; 1%</a:t>
            </a:r>
            <a:endParaRPr lang="en-US" sz="1200" b="1" dirty="0">
              <a:latin typeface="Helvetica Condensed" pitchFamily="34" charset="0"/>
            </a:endParaRPr>
          </a:p>
        </p:txBody>
      </p:sp>
      <p:sp>
        <p:nvSpPr>
          <p:cNvPr id="6" name="TextBox 5"/>
          <p:cNvSpPr txBox="1"/>
          <p:nvPr/>
        </p:nvSpPr>
        <p:spPr>
          <a:xfrm>
            <a:off x="7543800" y="4114800"/>
            <a:ext cx="762000" cy="276999"/>
          </a:xfrm>
          <a:prstGeom prst="rect">
            <a:avLst/>
          </a:prstGeom>
          <a:solidFill>
            <a:schemeClr val="bg1"/>
          </a:solidFill>
        </p:spPr>
        <p:txBody>
          <a:bodyPr wrap="square" rtlCol="0">
            <a:spAutoFit/>
          </a:bodyPr>
          <a:lstStyle/>
          <a:p>
            <a:r>
              <a:rPr lang="en-US" sz="1200" b="1" dirty="0" smtClean="0">
                <a:latin typeface="Helvetica Condensed" pitchFamily="34" charset="0"/>
              </a:rPr>
              <a:t>&lt; 1%</a:t>
            </a:r>
            <a:endParaRPr lang="en-US" sz="1200" b="1" dirty="0">
              <a:latin typeface="Helvetica Condensed" pitchFamily="34" charset="0"/>
            </a:endParaRPr>
          </a:p>
        </p:txBody>
      </p:sp>
      <p:sp>
        <p:nvSpPr>
          <p:cNvPr id="7" name="TextBox 6"/>
          <p:cNvSpPr txBox="1"/>
          <p:nvPr/>
        </p:nvSpPr>
        <p:spPr>
          <a:xfrm>
            <a:off x="6690360" y="4312920"/>
            <a:ext cx="320040" cy="182880"/>
          </a:xfrm>
          <a:prstGeom prst="rect">
            <a:avLst/>
          </a:prstGeom>
          <a:solidFill>
            <a:schemeClr val="bg1"/>
          </a:solidFill>
        </p:spPr>
        <p:txBody>
          <a:bodyPr wrap="square" rtlCol="0">
            <a:spAutoFit/>
          </a:bodyPr>
          <a:lstStyle/>
          <a:p>
            <a:endParaRPr lang="en-US" sz="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lumOff val="5000"/>
                  </a:schemeClr>
                </a:solidFill>
              </a:rPr>
              <a:t>Conservation</a:t>
            </a:r>
            <a:endParaRPr lang="en-US" dirty="0">
              <a:solidFill>
                <a:schemeClr val="tx1">
                  <a:lumMod val="95000"/>
                  <a:lumOff val="5000"/>
                </a:schemeClr>
              </a:solidFill>
            </a:endParaRPr>
          </a:p>
        </p:txBody>
      </p:sp>
      <p:sp>
        <p:nvSpPr>
          <p:cNvPr id="3" name="Content Placeholder 2"/>
          <p:cNvSpPr>
            <a:spLocks noGrp="1"/>
          </p:cNvSpPr>
          <p:nvPr>
            <p:ph idx="1"/>
          </p:nvPr>
        </p:nvSpPr>
        <p:spPr>
          <a:xfrm>
            <a:off x="457200" y="1600200"/>
            <a:ext cx="4267200" cy="5257800"/>
          </a:xfrm>
        </p:spPr>
        <p:txBody>
          <a:bodyPr>
            <a:normAutofit fontScale="77500" lnSpcReduction="20000"/>
          </a:bodyPr>
          <a:lstStyle/>
          <a:p>
            <a:pPr>
              <a:buFont typeface="Wingdings" pitchFamily="2" charset="2"/>
              <a:buChar char="§"/>
            </a:pPr>
            <a:r>
              <a:rPr lang="en-US" dirty="0" smtClean="0">
                <a:latin typeface="Candara" pitchFamily="34" charset="0"/>
              </a:rPr>
              <a:t>Focuses on efficiency of use/reduction of demands on existing supplies</a:t>
            </a:r>
          </a:p>
          <a:p>
            <a:pPr>
              <a:buFont typeface="Wingdings" pitchFamily="2" charset="2"/>
              <a:buChar char="§"/>
            </a:pPr>
            <a:endParaRPr lang="en-US" dirty="0" smtClean="0">
              <a:latin typeface="Candara" pitchFamily="34" charset="0"/>
            </a:endParaRPr>
          </a:p>
          <a:p>
            <a:pPr>
              <a:buFont typeface="Wingdings" pitchFamily="2" charset="2"/>
              <a:buChar char="§"/>
            </a:pPr>
            <a:r>
              <a:rPr lang="en-US" dirty="0" smtClean="0">
                <a:latin typeface="Candara" pitchFamily="34" charset="0"/>
              </a:rPr>
              <a:t>Recommended 2010 strategies produce 767,000 acre-feet (municipal, irrigation; other)</a:t>
            </a:r>
          </a:p>
          <a:p>
            <a:pPr>
              <a:buFont typeface="Wingdings" pitchFamily="2" charset="2"/>
              <a:buChar char="§"/>
            </a:pPr>
            <a:endParaRPr lang="en-US" dirty="0" smtClean="0">
              <a:latin typeface="Candara" pitchFamily="34" charset="0"/>
            </a:endParaRPr>
          </a:p>
          <a:p>
            <a:pPr>
              <a:buFont typeface="Wingdings" pitchFamily="2" charset="2"/>
              <a:buChar char="§"/>
            </a:pPr>
            <a:r>
              <a:rPr lang="en-US" dirty="0" smtClean="0">
                <a:latin typeface="Candara" pitchFamily="34" charset="0"/>
              </a:rPr>
              <a:t>Recommended 2060 strategies produce 2.2 million acre-feet (all types)</a:t>
            </a:r>
            <a:endParaRPr lang="en-US" dirty="0">
              <a:latin typeface="Candara" pitchFamily="34" charset="0"/>
            </a:endParaRPr>
          </a:p>
        </p:txBody>
      </p:sp>
      <p:pic>
        <p:nvPicPr>
          <p:cNvPr id="4" name="Picture 3" descr="3_Demands.jpg"/>
          <p:cNvPicPr>
            <a:picLocks noChangeAspect="1"/>
          </p:cNvPicPr>
          <p:nvPr/>
        </p:nvPicPr>
        <p:blipFill>
          <a:blip r:embed="rId2" cstate="print"/>
          <a:srcRect b="8989"/>
          <a:stretch>
            <a:fillRect/>
          </a:stretch>
        </p:blipFill>
        <p:spPr>
          <a:xfrm>
            <a:off x="4800600" y="1295400"/>
            <a:ext cx="3657600" cy="4993263"/>
          </a:xfrm>
          <a:prstGeom prst="rect">
            <a:avLst/>
          </a:prstGeom>
          <a:effectLst>
            <a:outerShdw blurRad="50800" dist="50800" dir="5400000" algn="ctr" rotWithShape="0">
              <a:schemeClr val="tx1">
                <a:lumMod val="85000"/>
                <a:lumOff val="15000"/>
              </a:schemeClr>
            </a:outerShdw>
          </a:effectLst>
        </p:spPr>
      </p:pic>
      <p:sp>
        <p:nvSpPr>
          <p:cNvPr id="5" name="Slide Number Placeholder 4"/>
          <p:cNvSpPr>
            <a:spLocks noGrp="1"/>
          </p:cNvSpPr>
          <p:nvPr>
            <p:ph type="sldNum" sz="quarter" idx="12"/>
          </p:nvPr>
        </p:nvSpPr>
        <p:spPr/>
        <p:txBody>
          <a:bodyPr/>
          <a:lstStyle/>
          <a:p>
            <a:fld id="{71787320-B45E-4B15-9A51-7A6114C3E352}"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a:t>
            </a:r>
            <a:endParaRPr lang="en-US" dirty="0"/>
          </a:p>
        </p:txBody>
      </p:sp>
      <p:sp>
        <p:nvSpPr>
          <p:cNvPr id="4" name="Content Placeholder 2"/>
          <p:cNvSpPr txBox="1">
            <a:spLocks/>
          </p:cNvSpPr>
          <p:nvPr/>
        </p:nvSpPr>
        <p:spPr>
          <a:xfrm>
            <a:off x="228600" y="1600200"/>
            <a:ext cx="3886200" cy="4953000"/>
          </a:xfrm>
          <a:prstGeom prst="rect">
            <a:avLst/>
          </a:prstGeom>
        </p:spPr>
        <p:txBody>
          <a:bodyPr vert="horz" lIns="91440" tIns="45720" rIns="91440" bIns="45720" rtlCol="0">
            <a:normAutofit fontScale="85000" lnSpcReduction="10000"/>
          </a:bodyPr>
          <a:lstStyle/>
          <a:p>
            <a:pPr marL="342900" marR="0" lvl="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3200" b="0" i="0" u="none" strike="noStrike" kern="1200" cap="none" spc="0" normalizeH="0" baseline="0" noProof="0" dirty="0" smtClean="0">
                <a:ln>
                  <a:noFill/>
                </a:ln>
                <a:solidFill>
                  <a:schemeClr val="tx1"/>
                </a:solidFill>
                <a:effectLst/>
                <a:uLnTx/>
                <a:uFillTx/>
                <a:latin typeface="Candara" pitchFamily="34" charset="0"/>
              </a:rPr>
              <a:t>Volume from reuse in</a:t>
            </a:r>
          </a:p>
          <a:p>
            <a:pPr marL="342900" marR="0" lvl="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Candara" pitchFamily="34" charset="0"/>
              </a:rPr>
              <a:t>2010: 100,600 acre-feet</a:t>
            </a:r>
          </a:p>
          <a:p>
            <a:pPr marL="342900" marR="0" lvl="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tx1"/>
              </a:solidFill>
              <a:effectLst/>
              <a:uLnTx/>
              <a:uFillTx/>
              <a:latin typeface="Candara" pitchFamily="34" charset="0"/>
            </a:endParaRPr>
          </a:p>
          <a:p>
            <a:pPr marL="342900" marR="0" lvl="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3200" b="0" i="0" u="none" strike="noStrike" kern="1200" cap="none" spc="0" normalizeH="0" baseline="0" noProof="0" dirty="0" smtClean="0">
                <a:ln>
                  <a:noFill/>
                </a:ln>
                <a:solidFill>
                  <a:schemeClr val="tx1"/>
                </a:solidFill>
                <a:effectLst/>
                <a:uLnTx/>
                <a:uFillTx/>
                <a:latin typeface="Candara" pitchFamily="34" charset="0"/>
              </a:rPr>
              <a:t>Volume from reuse in</a:t>
            </a:r>
            <a:r>
              <a:rPr kumimoji="0" lang="en-US" sz="3200" b="0" i="0" u="none" strike="noStrike" kern="1200" cap="none" spc="0" normalizeH="0" noProof="0" dirty="0" smtClean="0">
                <a:ln>
                  <a:noFill/>
                </a:ln>
                <a:solidFill>
                  <a:schemeClr val="tx1"/>
                </a:solidFill>
                <a:effectLst/>
                <a:uLnTx/>
                <a:uFillTx/>
                <a:latin typeface="Candara" pitchFamily="34" charset="0"/>
              </a:rPr>
              <a:t> </a:t>
            </a:r>
            <a:r>
              <a:rPr kumimoji="0" lang="en-US" sz="3200" b="0" i="0" u="none" strike="noStrike" kern="1200" cap="none" spc="0" normalizeH="0" baseline="0" noProof="0" dirty="0" smtClean="0">
                <a:ln>
                  <a:noFill/>
                </a:ln>
                <a:solidFill>
                  <a:schemeClr val="tx1"/>
                </a:solidFill>
                <a:effectLst/>
                <a:uLnTx/>
                <a:uFillTx/>
                <a:latin typeface="Candara" pitchFamily="34" charset="0"/>
              </a:rPr>
              <a:t>2060: 915,600 acre-feet</a:t>
            </a:r>
          </a:p>
          <a:p>
            <a:pPr marL="342900" marR="0" lvl="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tx1"/>
              </a:solidFill>
              <a:effectLst/>
              <a:uLnTx/>
              <a:uFillTx/>
              <a:latin typeface="Candara" pitchFamily="34" charset="0"/>
            </a:endParaRPr>
          </a:p>
          <a:p>
            <a:pPr marL="342900" marR="0" lvl="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3200" b="0" i="0" u="none" strike="noStrike" kern="1200" cap="none" spc="0" normalizeH="0" baseline="0" noProof="0" dirty="0" smtClean="0">
                <a:ln>
                  <a:noFill/>
                </a:ln>
                <a:solidFill>
                  <a:schemeClr val="tx1"/>
                </a:solidFill>
                <a:effectLst/>
                <a:uLnTx/>
                <a:uFillTx/>
                <a:latin typeface="Candara" pitchFamily="34" charset="0"/>
              </a:rPr>
              <a:t>Nearly 350,000 acre</a:t>
            </a:r>
            <a:r>
              <a:rPr kumimoji="0" lang="en-US" sz="3200" b="0" i="0" u="none" strike="noStrike" kern="1200" cap="none" spc="0" normalizeH="0" noProof="0" dirty="0" smtClean="0">
                <a:ln>
                  <a:noFill/>
                </a:ln>
                <a:solidFill>
                  <a:schemeClr val="tx1"/>
                </a:solidFill>
                <a:effectLst/>
                <a:uLnTx/>
                <a:uFillTx/>
                <a:latin typeface="Candara" pitchFamily="34" charset="0"/>
              </a:rPr>
              <a:t> </a:t>
            </a:r>
            <a:r>
              <a:rPr kumimoji="0" lang="en-US" sz="3200" b="0" i="0" u="none" strike="noStrike" kern="1200" cap="none" spc="0" normalizeH="0" baseline="0" noProof="0" dirty="0" smtClean="0">
                <a:ln>
                  <a:noFill/>
                </a:ln>
                <a:solidFill>
                  <a:schemeClr val="tx1"/>
                </a:solidFill>
                <a:effectLst/>
                <a:uLnTx/>
                <a:uFillTx/>
                <a:latin typeface="Candara" pitchFamily="34" charset="0"/>
              </a:rPr>
              <a:t>feet of reuse projects implemented since 2007</a:t>
            </a:r>
            <a:endParaRPr kumimoji="0" lang="en-US" sz="3200" b="0" i="0" u="none" strike="noStrike" kern="1200" cap="none" spc="0" normalizeH="0" baseline="0" noProof="0" dirty="0">
              <a:ln>
                <a:noFill/>
              </a:ln>
              <a:solidFill>
                <a:schemeClr val="tx1"/>
              </a:solidFill>
              <a:effectLst/>
              <a:uLnTx/>
              <a:uFillTx/>
              <a:latin typeface="Candara" pitchFamily="34" charset="0"/>
            </a:endParaRPr>
          </a:p>
        </p:txBody>
      </p:sp>
      <p:pic>
        <p:nvPicPr>
          <p:cNvPr id="5" name="Picture 4" descr="7_WMS.JPG"/>
          <p:cNvPicPr>
            <a:picLocks noChangeAspect="1"/>
          </p:cNvPicPr>
          <p:nvPr/>
        </p:nvPicPr>
        <p:blipFill>
          <a:blip r:embed="rId2" cstate="print"/>
          <a:srcRect l="37899" r="9973"/>
          <a:stretch>
            <a:fillRect/>
          </a:stretch>
        </p:blipFill>
        <p:spPr>
          <a:xfrm>
            <a:off x="4800600" y="1303506"/>
            <a:ext cx="3657600" cy="4668393"/>
          </a:xfrm>
          <a:prstGeom prst="rect">
            <a:avLst/>
          </a:prstGeom>
          <a:effectLst>
            <a:outerShdw blurRad="50800" dist="50800" dir="5400000" algn="ctr" rotWithShape="0">
              <a:schemeClr val="tx1">
                <a:lumMod val="85000"/>
                <a:lumOff val="15000"/>
              </a:schemeClr>
            </a:outerShdw>
          </a:effectLst>
        </p:spPr>
      </p:pic>
      <p:sp>
        <p:nvSpPr>
          <p:cNvPr id="6" name="Slide Number Placeholder 5"/>
          <p:cNvSpPr>
            <a:spLocks noGrp="1"/>
          </p:cNvSpPr>
          <p:nvPr>
            <p:ph type="sldNum" sz="quarter" idx="12"/>
          </p:nvPr>
        </p:nvSpPr>
        <p:spPr/>
        <p:txBody>
          <a:bodyPr/>
          <a:lstStyle/>
          <a:p>
            <a:fld id="{71787320-B45E-4B15-9A51-7A6114C3E352}"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New Groundwater Supplies</a:t>
            </a:r>
            <a:endParaRPr lang="en-US" sz="4000" dirty="0"/>
          </a:p>
        </p:txBody>
      </p:sp>
      <p:sp>
        <p:nvSpPr>
          <p:cNvPr id="4" name="Content Placeholder 2"/>
          <p:cNvSpPr>
            <a:spLocks noGrp="1"/>
          </p:cNvSpPr>
          <p:nvPr>
            <p:ph sz="half" idx="1"/>
          </p:nvPr>
        </p:nvSpPr>
        <p:spPr>
          <a:xfrm>
            <a:off x="457200" y="1722437"/>
            <a:ext cx="4038600" cy="4525963"/>
          </a:xfrm>
        </p:spPr>
        <p:txBody>
          <a:bodyPr>
            <a:normAutofit fontScale="85000" lnSpcReduction="10000"/>
          </a:bodyPr>
          <a:lstStyle/>
          <a:p>
            <a:pPr>
              <a:buFont typeface="Wingdings" pitchFamily="2" charset="2"/>
              <a:buChar char="§"/>
            </a:pPr>
            <a:r>
              <a:rPr lang="en-US" dirty="0" smtClean="0">
                <a:latin typeface="Candara" pitchFamily="34" charset="0"/>
              </a:rPr>
              <a:t>New groundwater in  2010: 254,000 acre-feet</a:t>
            </a:r>
          </a:p>
          <a:p>
            <a:pPr>
              <a:buFont typeface="Wingdings" pitchFamily="2" charset="2"/>
              <a:buChar char="§"/>
            </a:pPr>
            <a:r>
              <a:rPr lang="en-US" dirty="0" smtClean="0">
                <a:latin typeface="Candara" pitchFamily="34" charset="0"/>
              </a:rPr>
              <a:t>New groundwater in 2060: 800,800 acre-feet</a:t>
            </a:r>
          </a:p>
          <a:p>
            <a:pPr>
              <a:buFont typeface="Wingdings" pitchFamily="2" charset="2"/>
              <a:buChar char="§"/>
            </a:pPr>
            <a:endParaRPr lang="en-US" dirty="0" smtClean="0">
              <a:latin typeface="Candara" pitchFamily="34" charset="0"/>
            </a:endParaRPr>
          </a:p>
          <a:p>
            <a:pPr>
              <a:buFont typeface="Wingdings" pitchFamily="2" charset="2"/>
              <a:buChar char="§"/>
            </a:pPr>
            <a:r>
              <a:rPr lang="en-US" dirty="0" smtClean="0">
                <a:latin typeface="Candara" pitchFamily="34" charset="0"/>
              </a:rPr>
              <a:t>2010 groundwater desalination: 56,550 acre-feet</a:t>
            </a:r>
          </a:p>
          <a:p>
            <a:pPr>
              <a:buFont typeface="Wingdings" pitchFamily="2" charset="2"/>
              <a:buChar char="§"/>
            </a:pPr>
            <a:r>
              <a:rPr lang="en-US" dirty="0" smtClean="0">
                <a:latin typeface="Candara" pitchFamily="34" charset="0"/>
              </a:rPr>
              <a:t>2060 groundwater desalination:181,570 acre-feet</a:t>
            </a:r>
            <a:endParaRPr lang="en-US" dirty="0">
              <a:latin typeface="Candara" pitchFamily="34" charset="0"/>
            </a:endParaRPr>
          </a:p>
        </p:txBody>
      </p:sp>
      <p:pic>
        <p:nvPicPr>
          <p:cNvPr id="5" name="Picture 2"/>
          <p:cNvPicPr>
            <a:picLocks noChangeAspect="1" noChangeArrowheads="1"/>
          </p:cNvPicPr>
          <p:nvPr/>
        </p:nvPicPr>
        <p:blipFill>
          <a:blip r:embed="rId2" cstate="print"/>
          <a:srcRect l="33951"/>
          <a:stretch>
            <a:fillRect/>
          </a:stretch>
        </p:blipFill>
        <p:spPr bwMode="auto">
          <a:xfrm>
            <a:off x="4724400" y="1790166"/>
            <a:ext cx="3657600" cy="4153434"/>
          </a:xfrm>
          <a:prstGeom prst="rect">
            <a:avLst/>
          </a:prstGeom>
          <a:noFill/>
          <a:ln w="9525">
            <a:noFill/>
            <a:miter lim="800000"/>
            <a:headEnd/>
            <a:tailEnd/>
          </a:ln>
          <a:effectLst>
            <a:outerShdw blurRad="50800" dist="50800" dir="5400000" algn="ctr" rotWithShape="0">
              <a:schemeClr val="tx1">
                <a:lumMod val="85000"/>
                <a:lumOff val="15000"/>
              </a:schemeClr>
            </a:outerShdw>
          </a:effectLst>
        </p:spPr>
      </p:pic>
      <p:sp>
        <p:nvSpPr>
          <p:cNvPr id="6" name="Slide Number Placeholder 5"/>
          <p:cNvSpPr>
            <a:spLocks noGrp="1"/>
          </p:cNvSpPr>
          <p:nvPr>
            <p:ph type="sldNum" sz="quarter" idx="12"/>
          </p:nvPr>
        </p:nvSpPr>
        <p:spPr/>
        <p:txBody>
          <a:bodyPr/>
          <a:lstStyle/>
          <a:p>
            <a:fld id="{71787320-B45E-4B15-9A51-7A6114C3E352}"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Water </a:t>
            </a:r>
            <a:endParaRPr lang="en-US" dirty="0"/>
          </a:p>
        </p:txBody>
      </p:sp>
      <p:pic>
        <p:nvPicPr>
          <p:cNvPr id="4" name="Content Placeholder 3" descr="0_Executive Summary.jpg"/>
          <p:cNvPicPr>
            <a:picLocks noGrp="1" noChangeAspect="1"/>
          </p:cNvPicPr>
          <p:nvPr>
            <p:ph idx="1"/>
          </p:nvPr>
        </p:nvPicPr>
        <p:blipFill>
          <a:blip r:embed="rId3" cstate="print"/>
          <a:stretch>
            <a:fillRect/>
          </a:stretch>
        </p:blipFill>
        <p:spPr>
          <a:xfrm>
            <a:off x="5715000" y="1600201"/>
            <a:ext cx="2971800" cy="4457700"/>
          </a:xfrm>
          <a:effectLst>
            <a:outerShdw blurRad="50800" dist="50800" dir="5400000" algn="ctr" rotWithShape="0">
              <a:schemeClr val="tx1">
                <a:lumMod val="85000"/>
                <a:lumOff val="15000"/>
              </a:schemeClr>
            </a:outerShdw>
          </a:effectLst>
        </p:spPr>
      </p:pic>
      <p:sp>
        <p:nvSpPr>
          <p:cNvPr id="5" name="Content Placeholder 2"/>
          <p:cNvSpPr txBox="1">
            <a:spLocks/>
          </p:cNvSpPr>
          <p:nvPr/>
        </p:nvSpPr>
        <p:spPr>
          <a:xfrm>
            <a:off x="381000" y="1676400"/>
            <a:ext cx="5029200" cy="4800600"/>
          </a:xfrm>
          <a:prstGeom prst="rect">
            <a:avLst/>
          </a:prstGeom>
        </p:spPr>
        <p:txBody>
          <a:bodyPr vert="horz" lIns="91440" tIns="45720" rIns="91440" bIns="45720" rtlCol="0">
            <a:normAutofit fontScale="92500" lnSpcReduction="20000"/>
          </a:bodyPr>
          <a:lstStyle/>
          <a:p>
            <a:pPr indent="-457200">
              <a:buFont typeface="Wingdings" pitchFamily="2" charset="2"/>
              <a:buChar char="§"/>
            </a:pPr>
            <a:r>
              <a:rPr lang="en-US" sz="3200" dirty="0" smtClean="0"/>
              <a:t>Includes stream diversions, new reservoirs, new/increased water supply contracts, connection of developed supplies to infrastructure, operational changes, and other strategies</a:t>
            </a:r>
          </a:p>
          <a:p>
            <a:pPr indent="-457200">
              <a:buFont typeface="Wingdings" pitchFamily="2" charset="2"/>
              <a:buChar char="§"/>
            </a:pPr>
            <a:endParaRPr lang="en-US" sz="3200" dirty="0" smtClean="0"/>
          </a:p>
          <a:p>
            <a:pPr indent="-457200">
              <a:buFont typeface="Wingdings" pitchFamily="2" charset="2"/>
              <a:buChar char="§"/>
            </a:pPr>
            <a:r>
              <a:rPr lang="en-US" sz="3200" dirty="0" smtClean="0">
                <a:latin typeface="Candara" pitchFamily="34" charset="0"/>
              </a:rPr>
              <a:t>Volume in 2010: 762,100 acre-feet</a:t>
            </a:r>
          </a:p>
          <a:p>
            <a:pPr indent="-457200">
              <a:buFont typeface="Wingdings" pitchFamily="2" charset="2"/>
              <a:buChar char="§"/>
            </a:pPr>
            <a:r>
              <a:rPr lang="en-US" sz="3200" dirty="0" smtClean="0">
                <a:latin typeface="Candara" pitchFamily="34" charset="0"/>
              </a:rPr>
              <a:t>Volume in 2060</a:t>
            </a:r>
            <a:r>
              <a:rPr lang="en-US" sz="3200" smtClean="0">
                <a:latin typeface="Candara" pitchFamily="34" charset="0"/>
              </a:rPr>
              <a:t>: 4,550,000 </a:t>
            </a:r>
            <a:r>
              <a:rPr lang="en-US" sz="3200" dirty="0" smtClean="0">
                <a:latin typeface="Candara" pitchFamily="34" charset="0"/>
              </a:rPr>
              <a:t>acre-feet</a:t>
            </a:r>
          </a:p>
          <a:p>
            <a:pPr>
              <a:buFont typeface="Wingdings" pitchFamily="2" charset="2"/>
              <a:buChar char="§"/>
            </a:pPr>
            <a:endParaRPr lang="en-US" sz="3200" dirty="0" smtClean="0"/>
          </a:p>
          <a:p>
            <a:pPr>
              <a:buFont typeface="Wingdings" pitchFamily="2" charset="2"/>
              <a:buChar char="§"/>
            </a:pPr>
            <a:endParaRPr lang="en-US" sz="3200" dirty="0" smtClean="0"/>
          </a:p>
          <a:p>
            <a:pPr>
              <a:buFont typeface="Wingdings" pitchFamily="2" charset="2"/>
              <a:buChar char="§"/>
            </a:pPr>
            <a:endParaRPr lang="en-US" sz="3200" dirty="0" smtClean="0"/>
          </a:p>
        </p:txBody>
      </p:sp>
      <p:sp>
        <p:nvSpPr>
          <p:cNvPr id="6" name="Slide Number Placeholder 5"/>
          <p:cNvSpPr>
            <a:spLocks noGrp="1"/>
          </p:cNvSpPr>
          <p:nvPr>
            <p:ph type="sldNum" sz="quarter" idx="12"/>
          </p:nvPr>
        </p:nvSpPr>
        <p:spPr/>
        <p:txBody>
          <a:bodyPr/>
          <a:lstStyle/>
          <a:p>
            <a:fld id="{71787320-B45E-4B15-9A51-7A6114C3E352}"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tx1">
                    <a:lumMod val="95000"/>
                    <a:lumOff val="5000"/>
                  </a:schemeClr>
                </a:solidFill>
              </a:rPr>
              <a:t>Recommended New Major Reservoirs</a:t>
            </a:r>
            <a:endParaRPr lang="en-US" sz="3600" dirty="0">
              <a:solidFill>
                <a:schemeClr val="tx1">
                  <a:lumMod val="95000"/>
                  <a:lumOff val="5000"/>
                </a:schemeClr>
              </a:solidFill>
            </a:endParaRPr>
          </a:p>
        </p:txBody>
      </p:sp>
      <p:pic>
        <p:nvPicPr>
          <p:cNvPr id="3074" name="Picture 2"/>
          <p:cNvPicPr>
            <a:picLocks noGrp="1" noChangeAspect="1" noChangeArrowheads="1"/>
          </p:cNvPicPr>
          <p:nvPr>
            <p:ph idx="1"/>
          </p:nvPr>
        </p:nvPicPr>
        <p:blipFill>
          <a:blip r:embed="rId3" cstate="print"/>
          <a:stretch>
            <a:fillRect/>
          </a:stretch>
        </p:blipFill>
        <p:spPr bwMode="auto">
          <a:xfrm>
            <a:off x="1566613" y="1447800"/>
            <a:ext cx="6416544" cy="5257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71787320-B45E-4B15-9A51-7A6114C3E352}"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lumMod val="95000"/>
                    <a:lumOff val="5000"/>
                  </a:schemeClr>
                </a:solidFill>
              </a:rPr>
              <a:t>Water Planning: Legislative Response to Drought</a:t>
            </a:r>
            <a:endParaRPr lang="en-US" sz="3600" dirty="0">
              <a:solidFill>
                <a:schemeClr val="tx1">
                  <a:lumMod val="95000"/>
                  <a:lumOff val="5000"/>
                </a:schemeClr>
              </a:solidFill>
            </a:endParaRPr>
          </a:p>
        </p:txBody>
      </p:sp>
      <p:sp>
        <p:nvSpPr>
          <p:cNvPr id="3" name="Content Placeholder 2"/>
          <p:cNvSpPr>
            <a:spLocks noGrp="1"/>
          </p:cNvSpPr>
          <p:nvPr>
            <p:ph idx="1"/>
          </p:nvPr>
        </p:nvSpPr>
        <p:spPr>
          <a:xfrm>
            <a:off x="457200" y="1752600"/>
            <a:ext cx="5562600" cy="4953000"/>
          </a:xfrm>
        </p:spPr>
        <p:txBody>
          <a:bodyPr>
            <a:normAutofit fontScale="92500" lnSpcReduction="20000"/>
          </a:bodyPr>
          <a:lstStyle/>
          <a:p>
            <a:pPr>
              <a:buFont typeface="Wingdings" pitchFamily="2" charset="2"/>
              <a:buChar char="§"/>
            </a:pPr>
            <a:r>
              <a:rPr lang="en-US" sz="2800" dirty="0" smtClean="0">
                <a:latin typeface="Candara" pitchFamily="34" charset="0"/>
              </a:rPr>
              <a:t>Late 1950s Drought of Record</a:t>
            </a:r>
          </a:p>
          <a:p>
            <a:pPr lvl="1"/>
            <a:r>
              <a:rPr lang="en-US" sz="2400" dirty="0" smtClean="0">
                <a:latin typeface="Candara" pitchFamily="34" charset="0"/>
              </a:rPr>
              <a:t>1957: Creation of TWDB</a:t>
            </a:r>
          </a:p>
          <a:p>
            <a:pPr lvl="1"/>
            <a:r>
              <a:rPr lang="en-US" sz="2400" dirty="0" smtClean="0">
                <a:latin typeface="Candara" pitchFamily="34" charset="0"/>
              </a:rPr>
              <a:t>$200 million Water Development Fund</a:t>
            </a:r>
          </a:p>
          <a:p>
            <a:pPr lvl="1"/>
            <a:r>
              <a:rPr lang="en-US" sz="2400" dirty="0" smtClean="0">
                <a:latin typeface="Candara" pitchFamily="34" charset="0"/>
              </a:rPr>
              <a:t>9 State Water Plans, 1961-2012</a:t>
            </a:r>
          </a:p>
          <a:p>
            <a:pPr lvl="1">
              <a:buFontTx/>
              <a:buNone/>
            </a:pPr>
            <a:endParaRPr lang="en-US" sz="2400" dirty="0" smtClean="0">
              <a:latin typeface="Candara" pitchFamily="34" charset="0"/>
            </a:endParaRPr>
          </a:p>
          <a:p>
            <a:pPr>
              <a:buFont typeface="Wingdings" pitchFamily="2" charset="2"/>
              <a:buChar char="§"/>
            </a:pPr>
            <a:r>
              <a:rPr lang="en-US" sz="2800" dirty="0" smtClean="0">
                <a:latin typeface="Candara" pitchFamily="34" charset="0"/>
              </a:rPr>
              <a:t>Late 1990s: Potential New Drought of Record</a:t>
            </a:r>
          </a:p>
          <a:p>
            <a:pPr lvl="1"/>
            <a:r>
              <a:rPr lang="en-US" sz="2400" dirty="0" smtClean="0">
                <a:latin typeface="Candara" pitchFamily="34" charset="0"/>
              </a:rPr>
              <a:t>~$6 billion economic losses in ‘96 (mostly agriculture)</a:t>
            </a:r>
          </a:p>
          <a:p>
            <a:pPr lvl="1"/>
            <a:r>
              <a:rPr lang="en-US" sz="2400" dirty="0" smtClean="0">
                <a:latin typeface="Candara" pitchFamily="34" charset="0"/>
              </a:rPr>
              <a:t>~300 entities with threat to water supplies</a:t>
            </a:r>
          </a:p>
          <a:p>
            <a:pPr lvl="1"/>
            <a:r>
              <a:rPr lang="en-US" sz="2400" dirty="0" smtClean="0">
                <a:latin typeface="Candara" pitchFamily="34" charset="0"/>
              </a:rPr>
              <a:t>1997 &amp; 2001: Implementation of SB 1 &amp; 2 which created &amp; refined regional water planning</a:t>
            </a:r>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324600" y="2133600"/>
            <a:ext cx="2219080" cy="3090862"/>
          </a:xfrm>
          <a:prstGeom prst="rect">
            <a:avLst/>
          </a:prstGeom>
          <a:noFill/>
          <a:ln w="9525">
            <a:noFill/>
            <a:miter lim="800000"/>
            <a:headEnd/>
            <a:tailEnd/>
          </a:ln>
          <a:effectLst>
            <a:outerShdw blurRad="50800" dist="50800" dir="5400000" algn="ctr" rotWithShape="0">
              <a:schemeClr val="tx1">
                <a:lumMod val="65000"/>
                <a:lumOff val="35000"/>
              </a:schemeClr>
            </a:outerShdw>
          </a:effectLst>
          <a:scene3d>
            <a:camera prst="orthographicFront">
              <a:rot lat="0" lon="0" rev="20999999"/>
            </a:camera>
            <a:lightRig rig="threePt" dir="t"/>
          </a:scene3d>
        </p:spPr>
      </p:pic>
      <p:sp>
        <p:nvSpPr>
          <p:cNvPr id="5" name="Slide Number Placeholder 4"/>
          <p:cNvSpPr>
            <a:spLocks noGrp="1"/>
          </p:cNvSpPr>
          <p:nvPr>
            <p:ph type="sldNum" sz="quarter" idx="12"/>
          </p:nvPr>
        </p:nvSpPr>
        <p:spPr/>
        <p:txBody>
          <a:bodyPr/>
          <a:lstStyle/>
          <a:p>
            <a:fld id="{71787320-B45E-4B15-9A51-7A6114C3E35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1">
                    <a:lumMod val="95000"/>
                    <a:lumOff val="5000"/>
                  </a:schemeClr>
                </a:solidFill>
              </a:rPr>
              <a:t>Total Water Supply</a:t>
            </a:r>
            <a:br>
              <a:rPr lang="en-US" sz="4000" dirty="0" smtClean="0">
                <a:solidFill>
                  <a:schemeClr val="tx1">
                    <a:lumMod val="95000"/>
                    <a:lumOff val="5000"/>
                  </a:schemeClr>
                </a:solidFill>
              </a:rPr>
            </a:br>
            <a:r>
              <a:rPr lang="en-US" sz="4000" dirty="0" smtClean="0">
                <a:solidFill>
                  <a:schemeClr val="tx1">
                    <a:lumMod val="95000"/>
                    <a:lumOff val="5000"/>
                  </a:schemeClr>
                </a:solidFill>
              </a:rPr>
              <a:t>Capital Costs: $53 Billion</a:t>
            </a:r>
            <a:endParaRPr lang="en-US" sz="4000" dirty="0">
              <a:solidFill>
                <a:schemeClr val="tx1">
                  <a:lumMod val="95000"/>
                  <a:lumOff val="5000"/>
                </a:schemeClr>
              </a:solidFill>
            </a:endParaRPr>
          </a:p>
        </p:txBody>
      </p:sp>
      <p:pic>
        <p:nvPicPr>
          <p:cNvPr id="6" name="Picture 5" descr="costs.PNG"/>
          <p:cNvPicPr>
            <a:picLocks noChangeAspect="1"/>
          </p:cNvPicPr>
          <p:nvPr/>
        </p:nvPicPr>
        <p:blipFill>
          <a:blip r:embed="rId3" cstate="print"/>
          <a:stretch>
            <a:fillRect/>
          </a:stretch>
        </p:blipFill>
        <p:spPr>
          <a:xfrm>
            <a:off x="479921" y="1926206"/>
            <a:ext cx="7780321" cy="4093594"/>
          </a:xfrm>
          <a:prstGeom prst="rect">
            <a:avLst/>
          </a:prstGeom>
        </p:spPr>
      </p:pic>
      <p:sp>
        <p:nvSpPr>
          <p:cNvPr id="4" name="Slide Number Placeholder 3"/>
          <p:cNvSpPr>
            <a:spLocks noGrp="1"/>
          </p:cNvSpPr>
          <p:nvPr>
            <p:ph type="sldNum" sz="quarter" idx="12"/>
          </p:nvPr>
        </p:nvSpPr>
        <p:spPr/>
        <p:txBody>
          <a:bodyPr/>
          <a:lstStyle/>
          <a:p>
            <a:fld id="{71787320-B45E-4B15-9A51-7A6114C3E352}"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Costs by Water Use Category</a:t>
            </a:r>
            <a:endParaRPr lang="en-US" sz="4000" dirty="0"/>
          </a:p>
        </p:txBody>
      </p:sp>
      <p:pic>
        <p:nvPicPr>
          <p:cNvPr id="4" name="Content Placeholder 3" descr="costs by cat.PNG"/>
          <p:cNvPicPr>
            <a:picLocks noGrp="1" noChangeAspect="1"/>
          </p:cNvPicPr>
          <p:nvPr>
            <p:ph idx="1"/>
          </p:nvPr>
        </p:nvPicPr>
        <p:blipFill>
          <a:blip r:embed="rId2" cstate="print"/>
          <a:stretch>
            <a:fillRect/>
          </a:stretch>
        </p:blipFill>
        <p:spPr>
          <a:xfrm>
            <a:off x="914400" y="2057400"/>
            <a:ext cx="7651460" cy="4191000"/>
          </a:xfrm>
        </p:spPr>
      </p:pic>
      <p:sp>
        <p:nvSpPr>
          <p:cNvPr id="5" name="Slide Number Placeholder 4"/>
          <p:cNvSpPr>
            <a:spLocks noGrp="1"/>
          </p:cNvSpPr>
          <p:nvPr>
            <p:ph type="sldNum" sz="quarter" idx="12"/>
          </p:nvPr>
        </p:nvSpPr>
        <p:spPr/>
        <p:txBody>
          <a:bodyPr/>
          <a:lstStyle/>
          <a:p>
            <a:fld id="{71787320-B45E-4B15-9A51-7A6114C3E352}"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lumMod val="95000"/>
                    <a:lumOff val="5000"/>
                  </a:schemeClr>
                </a:solidFill>
              </a:rPr>
              <a:t>Cost of Not Implementing Plan Recommendations</a:t>
            </a:r>
            <a:endParaRPr lang="en-US" sz="3600" dirty="0">
              <a:solidFill>
                <a:schemeClr val="tx1">
                  <a:lumMod val="95000"/>
                  <a:lumOff val="5000"/>
                </a:schemeClr>
              </a:solidFill>
            </a:endParaRPr>
          </a:p>
        </p:txBody>
      </p:sp>
      <p:sp>
        <p:nvSpPr>
          <p:cNvPr id="4" name="Text Placeholder 3"/>
          <p:cNvSpPr>
            <a:spLocks noGrp="1"/>
          </p:cNvSpPr>
          <p:nvPr>
            <p:ph idx="1"/>
          </p:nvPr>
        </p:nvSpPr>
        <p:spPr>
          <a:xfrm>
            <a:off x="152400" y="1676400"/>
            <a:ext cx="5257800" cy="5029200"/>
          </a:xfrm>
        </p:spPr>
        <p:txBody>
          <a:bodyPr>
            <a:normAutofit lnSpcReduction="10000"/>
          </a:bodyPr>
          <a:lstStyle/>
          <a:p>
            <a:r>
              <a:rPr lang="en-US" sz="2200" dirty="0" smtClean="0">
                <a:latin typeface="Candara" pitchFamily="34" charset="0"/>
              </a:rPr>
              <a:t>$12 billion lost income - 2010</a:t>
            </a:r>
          </a:p>
          <a:p>
            <a:r>
              <a:rPr lang="en-US" sz="2200" dirty="0" smtClean="0">
                <a:latin typeface="Candara" pitchFamily="34" charset="0"/>
              </a:rPr>
              <a:t>$116 billion lost income – 2060</a:t>
            </a:r>
          </a:p>
          <a:p>
            <a:endParaRPr lang="en-US" sz="2200" dirty="0" smtClean="0">
              <a:latin typeface="Candara" pitchFamily="34" charset="0"/>
            </a:endParaRPr>
          </a:p>
          <a:p>
            <a:r>
              <a:rPr lang="en-US" sz="2200" dirty="0" smtClean="0">
                <a:latin typeface="Candara" pitchFamily="34" charset="0"/>
              </a:rPr>
              <a:t>State/local business taxes lost: $1 billion – 2010</a:t>
            </a:r>
          </a:p>
          <a:p>
            <a:r>
              <a:rPr lang="en-US" sz="2200" dirty="0" smtClean="0">
                <a:latin typeface="Candara" pitchFamily="34" charset="0"/>
              </a:rPr>
              <a:t>State/local business taxes lost: $10 billion – 2060</a:t>
            </a:r>
          </a:p>
          <a:p>
            <a:endParaRPr lang="en-US" sz="2200" dirty="0" smtClean="0">
              <a:latin typeface="Candara" pitchFamily="34" charset="0"/>
            </a:endParaRPr>
          </a:p>
          <a:p>
            <a:r>
              <a:rPr lang="en-US" sz="2200" dirty="0" smtClean="0">
                <a:latin typeface="Candara" pitchFamily="34" charset="0"/>
              </a:rPr>
              <a:t>Lost jobs : 115,000 – 2010</a:t>
            </a:r>
          </a:p>
          <a:p>
            <a:r>
              <a:rPr lang="en-US" sz="2200" dirty="0" smtClean="0">
                <a:latin typeface="Candara" pitchFamily="34" charset="0"/>
              </a:rPr>
              <a:t>Lost jobs: 1 million – 2060</a:t>
            </a:r>
          </a:p>
          <a:p>
            <a:endParaRPr lang="en-US" sz="2200" dirty="0" smtClean="0">
              <a:latin typeface="Candara" pitchFamily="34" charset="0"/>
            </a:endParaRPr>
          </a:p>
          <a:p>
            <a:r>
              <a:rPr lang="en-US" sz="2200" dirty="0" smtClean="0">
                <a:latin typeface="Candara" pitchFamily="34" charset="0"/>
              </a:rPr>
              <a:t>Lost population growth: 1.4 million - 2060</a:t>
            </a:r>
          </a:p>
          <a:p>
            <a:endParaRPr lang="en-US" dirty="0"/>
          </a:p>
        </p:txBody>
      </p:sp>
      <p:pic>
        <p:nvPicPr>
          <p:cNvPr id="5" name="Content Placeholder 4" descr="S:\WRPI\Photos\Sept 2006\IMG_0053.JPG"/>
          <p:cNvPicPr>
            <a:picLocks noChangeAspect="1" noChangeArrowheads="1"/>
          </p:cNvPicPr>
          <p:nvPr/>
        </p:nvPicPr>
        <p:blipFill>
          <a:blip r:embed="rId2" cstate="print"/>
          <a:stretch>
            <a:fillRect/>
          </a:stretch>
        </p:blipFill>
        <p:spPr bwMode="auto">
          <a:xfrm>
            <a:off x="5273079" y="1797050"/>
            <a:ext cx="3052763" cy="4070350"/>
          </a:xfrm>
          <a:prstGeom prst="rect">
            <a:avLst/>
          </a:prstGeom>
          <a:noFill/>
          <a:effectLst>
            <a:outerShdw blurRad="50800" dist="50800" dir="5400000" algn="ctr" rotWithShape="0">
              <a:schemeClr val="tx1">
                <a:lumMod val="85000"/>
                <a:lumOff val="15000"/>
              </a:schemeClr>
            </a:outerShdw>
          </a:effectLst>
        </p:spPr>
      </p:pic>
      <p:sp>
        <p:nvSpPr>
          <p:cNvPr id="6" name="Slide Number Placeholder 5"/>
          <p:cNvSpPr>
            <a:spLocks noGrp="1"/>
          </p:cNvSpPr>
          <p:nvPr>
            <p:ph type="sldNum" sz="quarter" idx="12"/>
          </p:nvPr>
        </p:nvSpPr>
        <p:spPr/>
        <p:txBody>
          <a:bodyPr/>
          <a:lstStyle/>
          <a:p>
            <a:fld id="{71787320-B45E-4B15-9A51-7A6114C3E352}"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lumOff val="5000"/>
                  </a:schemeClr>
                </a:solidFill>
              </a:rPr>
              <a:t>Policy Recommendations</a:t>
            </a:r>
            <a:endParaRPr lang="en-US" dirty="0">
              <a:solidFill>
                <a:schemeClr val="tx1">
                  <a:lumMod val="95000"/>
                  <a:lumOff val="5000"/>
                </a:schemeClr>
              </a:solidFill>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416775" y="1788780"/>
            <a:ext cx="3621825" cy="4255878"/>
          </a:xfrm>
          <a:prstGeom prst="rect">
            <a:avLst/>
          </a:prstGeom>
          <a:noFill/>
          <a:ln w="9525">
            <a:noFill/>
            <a:miter lim="800000"/>
            <a:headEnd/>
            <a:tailEnd/>
          </a:ln>
          <a:effectLst>
            <a:outerShdw blurRad="50800" dist="50800" dir="5400000" algn="ctr" rotWithShape="0">
              <a:schemeClr val="tx1">
                <a:lumMod val="85000"/>
                <a:lumOff val="15000"/>
              </a:schemeClr>
            </a:outerShdw>
          </a:effectLst>
        </p:spPr>
      </p:pic>
      <p:sp>
        <p:nvSpPr>
          <p:cNvPr id="6" name="Content Placeholder 2"/>
          <p:cNvSpPr txBox="1">
            <a:spLocks/>
          </p:cNvSpPr>
          <p:nvPr/>
        </p:nvSpPr>
        <p:spPr>
          <a:xfrm>
            <a:off x="4114800" y="1600200"/>
            <a:ext cx="4648200" cy="4876800"/>
          </a:xfrm>
          <a:prstGeom prst="rect">
            <a:avLst/>
          </a:prstGeom>
        </p:spPr>
        <p:txBody>
          <a:bodyPr vert="horz" lIns="91440" tIns="45720" rIns="91440" bIns="45720" rtlCol="0">
            <a:normAutofit fontScale="92500"/>
          </a:bodyPr>
          <a:lstStyle/>
          <a:p>
            <a:pPr marL="342900" lvl="0">
              <a:spcBef>
                <a:spcPct val="20000"/>
              </a:spcBef>
            </a:pPr>
            <a:r>
              <a:rPr lang="en-US" sz="3200" i="1" dirty="0" smtClean="0"/>
              <a:t>Based on planning groups’ recommendations and other policy considerations, TWDB makes the following recommendations that are needed to facilitate the implementation of the 2012 State Water Plan.</a:t>
            </a:r>
            <a:endParaRPr kumimoji="0" lang="en-US"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71787320-B45E-4B15-9A51-7A6114C3E352}"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lumMod val="95000"/>
                    <a:lumOff val="5000"/>
                  </a:schemeClr>
                </a:solidFill>
              </a:rPr>
              <a:t>Unique Reservoir Site Recommendations</a:t>
            </a:r>
            <a:endParaRPr lang="en-US" sz="3600" dirty="0">
              <a:solidFill>
                <a:schemeClr val="tx1">
                  <a:lumMod val="95000"/>
                  <a:lumOff val="5000"/>
                </a:schemeClr>
              </a:solidFill>
            </a:endParaRPr>
          </a:p>
        </p:txBody>
      </p:sp>
      <p:pic>
        <p:nvPicPr>
          <p:cNvPr id="4" name="Picture 3"/>
          <p:cNvPicPr>
            <a:picLocks noChangeAspect="1" noChangeArrowheads="1"/>
          </p:cNvPicPr>
          <p:nvPr/>
        </p:nvPicPr>
        <p:blipFill>
          <a:blip r:embed="rId2" cstate="print"/>
          <a:stretch>
            <a:fillRect/>
          </a:stretch>
        </p:blipFill>
        <p:spPr bwMode="auto">
          <a:xfrm>
            <a:off x="1295400" y="1514356"/>
            <a:ext cx="6019800" cy="5258037"/>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1787320-B45E-4B15-9A51-7A6114C3E352}"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lumMod val="95000"/>
                    <a:lumOff val="5000"/>
                  </a:schemeClr>
                </a:solidFill>
              </a:rPr>
              <a:t>Unique Stream Segment Recommendations</a:t>
            </a:r>
            <a:endParaRPr lang="en-US" sz="3600" dirty="0">
              <a:solidFill>
                <a:schemeClr val="tx1">
                  <a:lumMod val="95000"/>
                  <a:lumOff val="5000"/>
                </a:schemeClr>
              </a:solidFill>
            </a:endParaRPr>
          </a:p>
        </p:txBody>
      </p:sp>
      <p:pic>
        <p:nvPicPr>
          <p:cNvPr id="4" name="Picture 2"/>
          <p:cNvPicPr>
            <a:picLocks noChangeAspect="1" noChangeArrowheads="1"/>
          </p:cNvPicPr>
          <p:nvPr/>
        </p:nvPicPr>
        <p:blipFill>
          <a:blip r:embed="rId2" cstate="print"/>
          <a:stretch>
            <a:fillRect/>
          </a:stretch>
        </p:blipFill>
        <p:spPr bwMode="auto">
          <a:xfrm>
            <a:off x="1219200" y="1515297"/>
            <a:ext cx="6629400" cy="519030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1787320-B45E-4B15-9A51-7A6114C3E352}"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95000"/>
                    <a:lumOff val="5000"/>
                  </a:schemeClr>
                </a:solidFill>
              </a:rPr>
              <a:t>Policy Recommendations</a:t>
            </a:r>
            <a:endParaRPr lang="en-US" sz="4000" dirty="0">
              <a:solidFill>
                <a:schemeClr val="tx1">
                  <a:lumMod val="95000"/>
                  <a:lumOff val="5000"/>
                </a:schemeClr>
              </a:solidFill>
            </a:endParaRPr>
          </a:p>
        </p:txBody>
      </p:sp>
      <p:sp>
        <p:nvSpPr>
          <p:cNvPr id="3" name="Content Placeholder 2"/>
          <p:cNvSpPr>
            <a:spLocks noGrp="1"/>
          </p:cNvSpPr>
          <p:nvPr>
            <p:ph idx="1"/>
          </p:nvPr>
        </p:nvSpPr>
        <p:spPr>
          <a:xfrm>
            <a:off x="457200" y="2027237"/>
            <a:ext cx="8229600" cy="4525963"/>
          </a:xfrm>
        </p:spPr>
        <p:txBody>
          <a:bodyPr/>
          <a:lstStyle/>
          <a:p>
            <a:pPr indent="-457200">
              <a:buFont typeface="Wingdings" pitchFamily="2" charset="2"/>
              <a:buChar char="§"/>
            </a:pPr>
            <a:r>
              <a:rPr lang="en-US" sz="3600" dirty="0" smtClean="0">
                <a:latin typeface="Candara" pitchFamily="34" charset="0"/>
              </a:rPr>
              <a:t>Acquisition of  feasible reservoir sites</a:t>
            </a:r>
          </a:p>
          <a:p>
            <a:pPr indent="-457200">
              <a:buFont typeface="Wingdings" pitchFamily="2" charset="2"/>
              <a:buChar char="§"/>
            </a:pPr>
            <a:r>
              <a:rPr lang="en-US" sz="3600" dirty="0" smtClean="0">
                <a:latin typeface="Candara" pitchFamily="34" charset="0"/>
              </a:rPr>
              <a:t>Interbasin transfers of surface water</a:t>
            </a:r>
          </a:p>
          <a:p>
            <a:pPr indent="-457200">
              <a:buFont typeface="Wingdings" pitchFamily="2" charset="2"/>
              <a:buChar char="§"/>
            </a:pPr>
            <a:r>
              <a:rPr lang="en-US" sz="3600" dirty="0" smtClean="0">
                <a:latin typeface="Candara" pitchFamily="34" charset="0"/>
              </a:rPr>
              <a:t>Desired future conditions petition process</a:t>
            </a:r>
          </a:p>
          <a:p>
            <a:pPr indent="-457200">
              <a:buFont typeface="Wingdings" pitchFamily="2" charset="2"/>
              <a:buChar char="§"/>
            </a:pPr>
            <a:r>
              <a:rPr lang="en-US" sz="3600" dirty="0" smtClean="0">
                <a:latin typeface="Candara" pitchFamily="34" charset="0"/>
              </a:rPr>
              <a:t>Water loss</a:t>
            </a:r>
          </a:p>
          <a:p>
            <a:pPr indent="-457200">
              <a:buFont typeface="Wingdings" pitchFamily="2" charset="2"/>
              <a:buChar char="§"/>
            </a:pPr>
            <a:r>
              <a:rPr lang="en-US" sz="3600" dirty="0" smtClean="0">
                <a:latin typeface="Candara" pitchFamily="34" charset="0"/>
              </a:rPr>
              <a:t>Financing the State Water Plan</a:t>
            </a:r>
          </a:p>
          <a:p>
            <a:pPr indent="0">
              <a:buFont typeface="Wingdings" pitchFamily="2" charset="2"/>
              <a:buChar char="§"/>
            </a:pPr>
            <a:endParaRPr lang="en-US" sz="3600" dirty="0" smtClean="0">
              <a:latin typeface="Candara" pitchFamily="34" charset="0"/>
            </a:endParaRPr>
          </a:p>
          <a:p>
            <a:pPr indent="0">
              <a:buFont typeface="Wingdings" pitchFamily="2" charset="2"/>
              <a:buChar char="§"/>
            </a:pPr>
            <a:endParaRPr lang="en-US" sz="3600" dirty="0" smtClean="0">
              <a:latin typeface="Candara" pitchFamily="34" charset="0"/>
            </a:endParaRPr>
          </a:p>
          <a:p>
            <a:pPr indent="0">
              <a:buNone/>
            </a:pPr>
            <a:endParaRPr lang="en-US" sz="3600" dirty="0">
              <a:latin typeface="Candara" pitchFamily="34" charset="0"/>
            </a:endParaRPr>
          </a:p>
        </p:txBody>
      </p:sp>
      <p:sp>
        <p:nvSpPr>
          <p:cNvPr id="4" name="Slide Number Placeholder 3"/>
          <p:cNvSpPr>
            <a:spLocks noGrp="1"/>
          </p:cNvSpPr>
          <p:nvPr>
            <p:ph type="sldNum" sz="quarter" idx="12"/>
          </p:nvPr>
        </p:nvSpPr>
        <p:spPr/>
        <p:txBody>
          <a:bodyPr/>
          <a:lstStyle/>
          <a:p>
            <a:fld id="{71787320-B45E-4B15-9A51-7A6114C3E352}"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95000"/>
                    <a:lumOff val="5000"/>
                  </a:schemeClr>
                </a:solidFill>
              </a:rPr>
              <a:t>Schedule</a:t>
            </a:r>
            <a:endParaRPr lang="en-US" sz="4000" dirty="0">
              <a:solidFill>
                <a:schemeClr val="tx1">
                  <a:lumMod val="95000"/>
                  <a:lumOff val="5000"/>
                </a:schemeClr>
              </a:solidFill>
            </a:endParaRPr>
          </a:p>
        </p:txBody>
      </p:sp>
      <p:sp>
        <p:nvSpPr>
          <p:cNvPr id="3" name="Content Placeholder 2"/>
          <p:cNvSpPr>
            <a:spLocks noGrp="1"/>
          </p:cNvSpPr>
          <p:nvPr>
            <p:ph idx="1"/>
          </p:nvPr>
        </p:nvSpPr>
        <p:spPr>
          <a:xfrm>
            <a:off x="457200" y="1874837"/>
            <a:ext cx="8229600" cy="4525963"/>
          </a:xfrm>
        </p:spPr>
        <p:txBody>
          <a:bodyPr>
            <a:normAutofit fontScale="77500" lnSpcReduction="20000"/>
          </a:bodyPr>
          <a:lstStyle/>
          <a:p>
            <a:pPr>
              <a:buFont typeface="Wingdings" pitchFamily="2" charset="2"/>
              <a:buChar char="§"/>
            </a:pPr>
            <a:r>
              <a:rPr lang="en-US" sz="3500" dirty="0" smtClean="0">
                <a:latin typeface="Candara" pitchFamily="34" charset="0"/>
              </a:rPr>
              <a:t>Public meetings </a:t>
            </a:r>
            <a:r>
              <a:rPr lang="en-US" sz="3500" b="1" i="1" dirty="0" smtClean="0">
                <a:latin typeface="Candara" pitchFamily="34" charset="0"/>
              </a:rPr>
              <a:t>October 3, 4, 6 &amp; 11</a:t>
            </a:r>
          </a:p>
          <a:p>
            <a:pPr>
              <a:buFont typeface="Wingdings" pitchFamily="2" charset="2"/>
              <a:buChar char="§"/>
            </a:pPr>
            <a:endParaRPr lang="en-US" sz="3500" dirty="0" smtClean="0">
              <a:latin typeface="Candara" pitchFamily="34" charset="0"/>
            </a:endParaRPr>
          </a:p>
          <a:p>
            <a:pPr>
              <a:buFont typeface="Wingdings" pitchFamily="2" charset="2"/>
              <a:buChar char="§"/>
            </a:pPr>
            <a:r>
              <a:rPr lang="en-US" sz="3500" dirty="0" smtClean="0">
                <a:latin typeface="Candara" pitchFamily="34" charset="0"/>
              </a:rPr>
              <a:t>Public hearing </a:t>
            </a:r>
            <a:r>
              <a:rPr lang="en-US" sz="3500" b="1" i="1" dirty="0" smtClean="0">
                <a:latin typeface="Candara" pitchFamily="34" charset="0"/>
              </a:rPr>
              <a:t>October 17 </a:t>
            </a:r>
            <a:r>
              <a:rPr lang="en-US" sz="3500" dirty="0" smtClean="0">
                <a:latin typeface="Candara" pitchFamily="34" charset="0"/>
              </a:rPr>
              <a:t>in Austin</a:t>
            </a:r>
          </a:p>
          <a:p>
            <a:pPr>
              <a:buFont typeface="Wingdings" pitchFamily="2" charset="2"/>
              <a:buChar char="§"/>
            </a:pPr>
            <a:endParaRPr lang="en-US" sz="3500" dirty="0" smtClean="0">
              <a:latin typeface="Candara" pitchFamily="34" charset="0"/>
            </a:endParaRPr>
          </a:p>
          <a:p>
            <a:pPr>
              <a:buFont typeface="Wingdings" pitchFamily="2" charset="2"/>
              <a:buChar char="§"/>
            </a:pPr>
            <a:r>
              <a:rPr lang="en-US" sz="3500" dirty="0" smtClean="0">
                <a:latin typeface="Candara" pitchFamily="34" charset="0"/>
              </a:rPr>
              <a:t>Public comment period closes </a:t>
            </a:r>
            <a:r>
              <a:rPr lang="en-US" sz="3500" b="1" i="1" dirty="0" smtClean="0">
                <a:latin typeface="Candara" pitchFamily="34" charset="0"/>
              </a:rPr>
              <a:t>October 25</a:t>
            </a:r>
          </a:p>
          <a:p>
            <a:pPr>
              <a:buFont typeface="Wingdings" pitchFamily="2" charset="2"/>
              <a:buChar char="§"/>
            </a:pPr>
            <a:endParaRPr lang="en-US" sz="3500" dirty="0" smtClean="0">
              <a:latin typeface="Candara" pitchFamily="34" charset="0"/>
            </a:endParaRPr>
          </a:p>
          <a:p>
            <a:pPr>
              <a:buFont typeface="Wingdings" pitchFamily="2" charset="2"/>
              <a:buChar char="§"/>
            </a:pPr>
            <a:r>
              <a:rPr lang="en-US" sz="3500" dirty="0" smtClean="0">
                <a:latin typeface="Candara" pitchFamily="34" charset="0"/>
              </a:rPr>
              <a:t>Board consider approval of 2012 State Water Plan </a:t>
            </a:r>
            <a:r>
              <a:rPr lang="en-US" sz="3500" b="1" i="1" dirty="0" smtClean="0">
                <a:latin typeface="Candara" pitchFamily="34" charset="0"/>
              </a:rPr>
              <a:t>November 17</a:t>
            </a:r>
            <a:endParaRPr lang="en-US" sz="3500" dirty="0" smtClean="0">
              <a:latin typeface="Candara" pitchFamily="34" charset="0"/>
            </a:endParaRPr>
          </a:p>
          <a:p>
            <a:pPr>
              <a:buFont typeface="Wingdings" pitchFamily="2" charset="2"/>
              <a:buChar char="§"/>
            </a:pPr>
            <a:endParaRPr lang="en-US" sz="3500" dirty="0" smtClean="0">
              <a:latin typeface="Candara" pitchFamily="34" charset="0"/>
            </a:endParaRPr>
          </a:p>
          <a:p>
            <a:pPr>
              <a:buFont typeface="Wingdings" pitchFamily="2" charset="2"/>
              <a:buChar char="§"/>
            </a:pPr>
            <a:r>
              <a:rPr lang="en-US" sz="3500" dirty="0" smtClean="0">
                <a:latin typeface="Candara" pitchFamily="34" charset="0"/>
              </a:rPr>
              <a:t>Deliver approved plan to the Governor and Legislature </a:t>
            </a:r>
            <a:r>
              <a:rPr lang="en-US" sz="3500" b="1" i="1" dirty="0" smtClean="0">
                <a:latin typeface="Candara" pitchFamily="34" charset="0"/>
              </a:rPr>
              <a:t>January 5, 2012</a:t>
            </a:r>
          </a:p>
          <a:p>
            <a:endParaRPr lang="en-US" dirty="0"/>
          </a:p>
        </p:txBody>
      </p:sp>
      <p:sp>
        <p:nvSpPr>
          <p:cNvPr id="4" name="Slide Number Placeholder 3"/>
          <p:cNvSpPr>
            <a:spLocks noGrp="1"/>
          </p:cNvSpPr>
          <p:nvPr>
            <p:ph type="sldNum" sz="quarter" idx="12"/>
          </p:nvPr>
        </p:nvSpPr>
        <p:spPr/>
        <p:txBody>
          <a:bodyPr/>
          <a:lstStyle/>
          <a:p>
            <a:fld id="{71787320-B45E-4B15-9A51-7A6114C3E352}"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Comments</a:t>
            </a:r>
            <a:endParaRPr lang="en-US" dirty="0"/>
          </a:p>
        </p:txBody>
      </p:sp>
      <p:sp>
        <p:nvSpPr>
          <p:cNvPr id="4" name="Rectangle 3"/>
          <p:cNvSpPr/>
          <p:nvPr/>
        </p:nvSpPr>
        <p:spPr>
          <a:xfrm>
            <a:off x="533400" y="2122944"/>
            <a:ext cx="5943600" cy="2677656"/>
          </a:xfrm>
          <a:prstGeom prst="rect">
            <a:avLst/>
          </a:prstGeom>
        </p:spPr>
        <p:txBody>
          <a:bodyPr wrap="square">
            <a:spAutoFit/>
          </a:bodyPr>
          <a:lstStyle/>
          <a:p>
            <a:r>
              <a:rPr lang="en-US" sz="2800" dirty="0" smtClean="0"/>
              <a:t>Kathleen </a:t>
            </a:r>
            <a:r>
              <a:rPr lang="en-US" sz="2800" dirty="0" err="1" smtClean="0"/>
              <a:t>Ligon</a:t>
            </a:r>
            <a:endParaRPr lang="en-US" sz="2800" dirty="0" smtClean="0"/>
          </a:p>
          <a:p>
            <a:r>
              <a:rPr lang="en-US" sz="2800" dirty="0" smtClean="0"/>
              <a:t>TWDB</a:t>
            </a:r>
          </a:p>
          <a:p>
            <a:r>
              <a:rPr lang="en-US" sz="2800" dirty="0" smtClean="0"/>
              <a:t>P.O. Box 13231</a:t>
            </a:r>
          </a:p>
          <a:p>
            <a:r>
              <a:rPr lang="en-US" sz="2800" dirty="0" smtClean="0"/>
              <a:t>Austin, Texas 78711</a:t>
            </a:r>
          </a:p>
          <a:p>
            <a:r>
              <a:rPr lang="en-US" sz="2800" dirty="0" smtClean="0"/>
              <a:t>Kathleen.ligon@twdb.texas.gov</a:t>
            </a:r>
          </a:p>
          <a:p>
            <a:r>
              <a:rPr lang="en-US" sz="2800" dirty="0" smtClean="0">
                <a:hlinkClick r:id="rId2"/>
              </a:rPr>
              <a:t>www.twdb.texas.gov</a:t>
            </a:r>
            <a:r>
              <a:rPr lang="en-US" sz="2800" dirty="0" smtClean="0"/>
              <a:t> </a:t>
            </a:r>
          </a:p>
        </p:txBody>
      </p:sp>
      <p:pic>
        <p:nvPicPr>
          <p:cNvPr id="5" name="Picture 4" descr="TWDB logo_Powerpoint.png"/>
          <p:cNvPicPr>
            <a:picLocks noChangeAspect="1"/>
          </p:cNvPicPr>
          <p:nvPr/>
        </p:nvPicPr>
        <p:blipFill>
          <a:blip r:embed="rId3" cstate="print"/>
          <a:stretch>
            <a:fillRect/>
          </a:stretch>
        </p:blipFill>
        <p:spPr>
          <a:xfrm>
            <a:off x="533400" y="5455918"/>
            <a:ext cx="3657607" cy="944882"/>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5737835" y="1905000"/>
            <a:ext cx="2570110" cy="3352800"/>
          </a:xfrm>
          <a:prstGeom prst="rect">
            <a:avLst/>
          </a:prstGeom>
          <a:noFill/>
          <a:ln w="9525">
            <a:noFill/>
            <a:miter lim="800000"/>
            <a:headEnd/>
            <a:tailEnd/>
          </a:ln>
          <a:effectLst>
            <a:outerShdw blurRad="50800" dist="50800" dir="5400000" algn="ctr" rotWithShape="0">
              <a:schemeClr val="tx1">
                <a:lumMod val="85000"/>
                <a:lumOff val="15000"/>
              </a:schemeClr>
            </a:outerShdw>
          </a:effectLst>
          <a:scene3d>
            <a:camera prst="orthographicFront">
              <a:rot lat="0" lon="0" rev="20999999"/>
            </a:camera>
            <a:lightRig rig="threePt" dir="t"/>
          </a:scene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rmon.gif"/>
          <p:cNvPicPr>
            <a:picLocks noGrp="1" noChangeAspect="1"/>
          </p:cNvPicPr>
          <p:nvPr>
            <p:ph idx="1"/>
          </p:nvPr>
        </p:nvPicPr>
        <p:blipFill>
          <a:blip r:embed="rId2" cstate="print"/>
          <a:stretch>
            <a:fillRect/>
          </a:stretch>
        </p:blipFill>
        <p:spPr>
          <a:xfrm>
            <a:off x="228600" y="228600"/>
            <a:ext cx="8572501" cy="6400800"/>
          </a:xfrm>
        </p:spPr>
      </p:pic>
      <p:sp>
        <p:nvSpPr>
          <p:cNvPr id="3" name="Slide Number Placeholder 2"/>
          <p:cNvSpPr>
            <a:spLocks noGrp="1"/>
          </p:cNvSpPr>
          <p:nvPr>
            <p:ph type="sldNum" sz="quarter" idx="12"/>
          </p:nvPr>
        </p:nvSpPr>
        <p:spPr/>
        <p:txBody>
          <a:bodyPr/>
          <a:lstStyle/>
          <a:p>
            <a:fld id="{71787320-B45E-4B15-9A51-7A6114C3E352}"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dohomeweb.gif"/>
          <p:cNvPicPr>
            <a:picLocks noGrp="1" noChangeAspect="1"/>
          </p:cNvPicPr>
          <p:nvPr>
            <p:ph idx="1"/>
          </p:nvPr>
        </p:nvPicPr>
        <p:blipFill>
          <a:blip r:embed="rId2" cstate="print"/>
          <a:stretch>
            <a:fillRect/>
          </a:stretch>
        </p:blipFill>
        <p:spPr>
          <a:xfrm>
            <a:off x="242477" y="228600"/>
            <a:ext cx="8459636" cy="6506201"/>
          </a:xfrm>
        </p:spPr>
      </p:pic>
      <p:sp>
        <p:nvSpPr>
          <p:cNvPr id="3" name="Slide Number Placeholder 2"/>
          <p:cNvSpPr>
            <a:spLocks noGrp="1"/>
          </p:cNvSpPr>
          <p:nvPr>
            <p:ph type="sldNum" sz="quarter" idx="12"/>
          </p:nvPr>
        </p:nvSpPr>
        <p:spPr/>
        <p:txBody>
          <a:bodyPr/>
          <a:lstStyle/>
          <a:p>
            <a:fld id="{71787320-B45E-4B15-9A51-7A6114C3E352}"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4000" dirty="0" smtClean="0"/>
              <a:t>Regional Water Planning</a:t>
            </a:r>
            <a:endParaRPr lang="en-US" sz="4000" dirty="0"/>
          </a:p>
        </p:txBody>
      </p:sp>
      <p:pic>
        <p:nvPicPr>
          <p:cNvPr id="6" name="Picture 5" descr="pg map.JPG"/>
          <p:cNvPicPr>
            <a:picLocks noChangeAspect="1"/>
          </p:cNvPicPr>
          <p:nvPr/>
        </p:nvPicPr>
        <p:blipFill>
          <a:blip r:embed="rId3" cstate="print"/>
          <a:stretch>
            <a:fillRect/>
          </a:stretch>
        </p:blipFill>
        <p:spPr>
          <a:xfrm>
            <a:off x="1703578" y="1570446"/>
            <a:ext cx="5078222" cy="4830354"/>
          </a:xfrm>
          <a:prstGeom prst="rect">
            <a:avLst/>
          </a:prstGeom>
        </p:spPr>
      </p:pic>
      <p:sp>
        <p:nvSpPr>
          <p:cNvPr id="9" name="Content Placeholder 2"/>
          <p:cNvSpPr txBox="1">
            <a:spLocks/>
          </p:cNvSpPr>
          <p:nvPr/>
        </p:nvSpPr>
        <p:spPr>
          <a:xfrm>
            <a:off x="304800" y="1828800"/>
            <a:ext cx="2743200" cy="1905000"/>
          </a:xfrm>
          <a:prstGeom prst="rect">
            <a:avLst/>
          </a:prstGeom>
        </p:spPr>
        <p:txBody>
          <a:bodyPr vert="horz" lIns="91440" tIns="45720" rIns="91440" bIns="45720" rtlCol="0">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6000" dirty="0" smtClean="0">
                <a:solidFill>
                  <a:schemeClr val="tx1">
                    <a:lumMod val="75000"/>
                    <a:lumOff val="25000"/>
                  </a:schemeClr>
                </a:solidFill>
                <a:latin typeface="Candara" pitchFamily="34" charset="0"/>
              </a:rPr>
              <a:t>Statutory interests:</a:t>
            </a:r>
            <a:endParaRPr kumimoji="0" lang="en-US" sz="6000" b="0" i="0" u="none" strike="noStrike" kern="1200" cap="none" spc="0" normalizeH="0" baseline="0" noProof="0" dirty="0" smtClean="0">
              <a:ln>
                <a:noFill/>
              </a:ln>
              <a:solidFill>
                <a:schemeClr val="tx1">
                  <a:lumMod val="75000"/>
                  <a:lumOff val="25000"/>
                </a:schemeClr>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6000" b="0" i="0" u="none" strike="noStrike" kern="1200" cap="none" spc="0" normalizeH="0" baseline="0" noProof="0" dirty="0" smtClean="0">
                <a:ln>
                  <a:noFill/>
                </a:ln>
                <a:solidFill>
                  <a:schemeClr val="tx1">
                    <a:lumMod val="75000"/>
                    <a:lumOff val="25000"/>
                  </a:schemeClr>
                </a:solidFill>
                <a:effectLst/>
                <a:uLnTx/>
                <a:uFillTx/>
                <a:latin typeface="Candara" pitchFamily="34" charset="0"/>
              </a:rPr>
              <a:t>Public</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6000" b="0" i="0" u="none" strike="noStrike" kern="1200" cap="none" spc="0" normalizeH="0" baseline="0" noProof="0" dirty="0" smtClean="0">
                <a:ln>
                  <a:noFill/>
                </a:ln>
                <a:solidFill>
                  <a:schemeClr val="tx1">
                    <a:lumMod val="75000"/>
                    <a:lumOff val="25000"/>
                  </a:schemeClr>
                </a:solidFill>
                <a:effectLst/>
                <a:uLnTx/>
                <a:uFillTx/>
                <a:latin typeface="Candara" pitchFamily="34" charset="0"/>
              </a:rPr>
              <a:t>Counties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6000" b="0" i="0" u="none" strike="noStrike" kern="1200" cap="none" spc="0" normalizeH="0" baseline="0" noProof="0" dirty="0" smtClean="0">
                <a:ln>
                  <a:noFill/>
                </a:ln>
                <a:solidFill>
                  <a:schemeClr val="tx1">
                    <a:lumMod val="75000"/>
                    <a:lumOff val="25000"/>
                  </a:schemeClr>
                </a:solidFill>
                <a:effectLst/>
                <a:uLnTx/>
                <a:uFillTx/>
                <a:latin typeface="Candara" pitchFamily="34" charset="0"/>
              </a:rPr>
              <a:t>Municipalities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lumMod val="75000"/>
                  <a:lumOff val="25000"/>
                </a:schemeClr>
              </a:solidFill>
              <a:effectLst/>
              <a:uLnTx/>
              <a:uFillTx/>
              <a:latin typeface="Helvetica57Condensed" pitchFamily="82" charset="0"/>
              <a:ea typeface="+mn-ea"/>
              <a:cs typeface="+mn-cs"/>
            </a:endParaRPr>
          </a:p>
        </p:txBody>
      </p:sp>
      <p:sp>
        <p:nvSpPr>
          <p:cNvPr id="5" name="Content Placeholder 2"/>
          <p:cNvSpPr txBox="1">
            <a:spLocks/>
          </p:cNvSpPr>
          <p:nvPr/>
        </p:nvSpPr>
        <p:spPr>
          <a:xfrm>
            <a:off x="6096000" y="5105400"/>
            <a:ext cx="3048000" cy="1524000"/>
          </a:xfrm>
          <a:prstGeom prst="rect">
            <a:avLst/>
          </a:prstGeom>
        </p:spPr>
        <p:txBody>
          <a:bodyPr vert="horz" lIns="91440" tIns="45720" rIns="91440" bIns="45720" rtlCol="0">
            <a:normAutofit fontScale="40000" lnSpcReduction="20000"/>
          </a:bodyPr>
          <a:lstStyle/>
          <a:p>
            <a:pPr marL="342900" lvl="0" indent="-342900">
              <a:spcBef>
                <a:spcPct val="20000"/>
              </a:spcBef>
              <a:buFont typeface="Wingdings" pitchFamily="2" charset="2"/>
              <a:buChar char="§"/>
              <a:defRPr/>
            </a:pPr>
            <a:r>
              <a:rPr lang="en-US" sz="6000" dirty="0" smtClean="0">
                <a:solidFill>
                  <a:schemeClr val="tx1">
                    <a:lumMod val="75000"/>
                    <a:lumOff val="25000"/>
                  </a:schemeClr>
                </a:solidFill>
                <a:latin typeface="Candara" pitchFamily="34" charset="0"/>
              </a:rPr>
              <a:t>Water districts</a:t>
            </a:r>
          </a:p>
          <a:p>
            <a:pPr marL="342900" lvl="0" indent="-342900">
              <a:spcBef>
                <a:spcPct val="20000"/>
              </a:spcBef>
              <a:buFont typeface="Wingdings" pitchFamily="2" charset="2"/>
              <a:buChar char="§"/>
              <a:defRPr/>
            </a:pPr>
            <a:r>
              <a:rPr lang="en-US" sz="6000" dirty="0" smtClean="0">
                <a:solidFill>
                  <a:schemeClr val="tx1">
                    <a:lumMod val="75000"/>
                    <a:lumOff val="25000"/>
                  </a:schemeClr>
                </a:solidFill>
                <a:latin typeface="Candara" pitchFamily="34" charset="0"/>
              </a:rPr>
              <a:t>Water utilities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US" sz="6000" dirty="0" smtClean="0">
                <a:solidFill>
                  <a:schemeClr val="tx1">
                    <a:lumMod val="75000"/>
                    <a:lumOff val="25000"/>
                  </a:schemeClr>
                </a:solidFill>
                <a:latin typeface="Candara" pitchFamily="34" charset="0"/>
              </a:rPr>
              <a:t>Groundwater management areas</a:t>
            </a:r>
            <a:endParaRPr kumimoji="0" lang="en-US" sz="6000" b="0" i="0" u="none" strike="noStrike" kern="1200" cap="none" spc="0" normalizeH="0" baseline="0" noProof="0" dirty="0" smtClean="0">
              <a:ln>
                <a:noFill/>
              </a:ln>
              <a:solidFill>
                <a:schemeClr val="tx1">
                  <a:lumMod val="75000"/>
                  <a:lumOff val="25000"/>
                </a:schemeClr>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lumMod val="75000"/>
                  <a:lumOff val="25000"/>
                </a:schemeClr>
              </a:solidFill>
              <a:effectLst/>
              <a:uLnTx/>
              <a:uFillTx/>
              <a:latin typeface="Helvetica57Condensed" pitchFamily="82" charset="0"/>
              <a:ea typeface="+mn-ea"/>
              <a:cs typeface="+mn-cs"/>
            </a:endParaRPr>
          </a:p>
        </p:txBody>
      </p:sp>
      <p:sp>
        <p:nvSpPr>
          <p:cNvPr id="7" name="Content Placeholder 2"/>
          <p:cNvSpPr txBox="1">
            <a:spLocks/>
          </p:cNvSpPr>
          <p:nvPr/>
        </p:nvSpPr>
        <p:spPr>
          <a:xfrm>
            <a:off x="304800" y="4419600"/>
            <a:ext cx="2209800" cy="1905000"/>
          </a:xfrm>
          <a:prstGeom prst="rect">
            <a:avLst/>
          </a:prstGeom>
        </p:spPr>
        <p:txBody>
          <a:bodyPr vert="horz" lIns="91440" tIns="45720" rIns="91440" bIns="45720" rtlCol="0">
            <a:normAutofit fontScale="40000" lnSpcReduction="20000"/>
          </a:bodyPr>
          <a:lstStyle/>
          <a:p>
            <a:pPr marL="342900" indent="-342900">
              <a:spcBef>
                <a:spcPct val="20000"/>
              </a:spcBef>
              <a:buFont typeface="Wingdings" pitchFamily="2" charset="2"/>
              <a:buChar char="§"/>
              <a:defRPr/>
            </a:pPr>
            <a:r>
              <a:rPr lang="en-US" sz="6000" dirty="0" smtClean="0">
                <a:solidFill>
                  <a:schemeClr val="tx1">
                    <a:lumMod val="75000"/>
                    <a:lumOff val="25000"/>
                  </a:schemeClr>
                </a:solidFill>
                <a:latin typeface="Candara" pitchFamily="34" charset="0"/>
              </a:rPr>
              <a:t>Industries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6000" b="0" i="0" u="none" strike="noStrike" kern="1200" cap="none" spc="0" normalizeH="0" baseline="0" noProof="0" dirty="0" smtClean="0">
                <a:ln>
                  <a:noFill/>
                </a:ln>
                <a:solidFill>
                  <a:schemeClr val="tx1">
                    <a:lumMod val="75000"/>
                    <a:lumOff val="25000"/>
                  </a:schemeClr>
                </a:solidFill>
                <a:effectLst/>
                <a:uLnTx/>
                <a:uFillTx/>
                <a:latin typeface="Candara" pitchFamily="34" charset="0"/>
              </a:rPr>
              <a:t>Agriculture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6000" b="0" i="0" u="none" strike="noStrike" kern="1200" cap="none" spc="0" normalizeH="0" baseline="0" noProof="0" dirty="0" smtClean="0">
                <a:ln>
                  <a:noFill/>
                </a:ln>
                <a:solidFill>
                  <a:schemeClr val="tx1">
                    <a:lumMod val="75000"/>
                    <a:lumOff val="25000"/>
                  </a:schemeClr>
                </a:solidFill>
                <a:effectLst/>
                <a:uLnTx/>
                <a:uFillTx/>
                <a:latin typeface="Candara" pitchFamily="34" charset="0"/>
              </a:rPr>
              <a:t>Environment</a:t>
            </a:r>
          </a:p>
          <a:p>
            <a:pPr marL="342900" indent="-342900">
              <a:spcBef>
                <a:spcPct val="20000"/>
              </a:spcBef>
              <a:buFont typeface="Wingdings" pitchFamily="2" charset="2"/>
              <a:buChar char="§"/>
              <a:defRPr/>
            </a:pPr>
            <a:r>
              <a:rPr lang="en-US" sz="6000" dirty="0" smtClean="0">
                <a:solidFill>
                  <a:schemeClr val="tx1">
                    <a:lumMod val="75000"/>
                    <a:lumOff val="25000"/>
                  </a:schemeClr>
                </a:solidFill>
                <a:latin typeface="Candara" pitchFamily="34" charset="0"/>
              </a:rPr>
              <a:t>Small businesses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6000" b="0" i="0" u="none" strike="noStrike" kern="1200" cap="none" spc="0" normalizeH="0" baseline="0" noProof="0" dirty="0" smtClean="0">
              <a:ln>
                <a:noFill/>
              </a:ln>
              <a:solidFill>
                <a:schemeClr val="tx1">
                  <a:lumMod val="75000"/>
                  <a:lumOff val="25000"/>
                </a:schemeClr>
              </a:solidFill>
              <a:effectLst/>
              <a:uLnTx/>
              <a:uFillTx/>
              <a:latin typeface="Candara" pitchFamily="34" charset="0"/>
            </a:endParaRPr>
          </a:p>
        </p:txBody>
      </p:sp>
      <p:sp>
        <p:nvSpPr>
          <p:cNvPr id="8" name="Content Placeholder 2"/>
          <p:cNvSpPr txBox="1">
            <a:spLocks/>
          </p:cNvSpPr>
          <p:nvPr/>
        </p:nvSpPr>
        <p:spPr>
          <a:xfrm>
            <a:off x="6096000" y="1752600"/>
            <a:ext cx="3048000" cy="1752600"/>
          </a:xfrm>
          <a:prstGeom prst="rect">
            <a:avLst/>
          </a:prstGeom>
        </p:spPr>
        <p:txBody>
          <a:bodyPr vert="horz" lIns="91440" tIns="45720" rIns="91440" bIns="45720" rtlCol="0">
            <a:normAutofit fontScale="40000" lnSpcReduction="20000"/>
          </a:bodyPr>
          <a:lstStyle/>
          <a:p>
            <a:pPr marL="342900" lvl="0" indent="-342900">
              <a:spcBef>
                <a:spcPct val="20000"/>
              </a:spcBef>
              <a:buFont typeface="Wingdings" pitchFamily="2" charset="2"/>
              <a:buChar char="§"/>
              <a:defRPr/>
            </a:pPr>
            <a:r>
              <a:rPr lang="en-US" sz="6000" dirty="0" smtClean="0">
                <a:solidFill>
                  <a:schemeClr val="tx1">
                    <a:lumMod val="75000"/>
                    <a:lumOff val="25000"/>
                  </a:schemeClr>
                </a:solidFill>
                <a:latin typeface="Candara" pitchFamily="34" charset="0"/>
              </a:rPr>
              <a:t>Electric-generating utilities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6000" b="0" i="0" u="none" strike="noStrike" kern="1200" cap="none" spc="0" normalizeH="0" baseline="0" noProof="0" dirty="0" smtClean="0">
                <a:ln>
                  <a:noFill/>
                </a:ln>
                <a:solidFill>
                  <a:schemeClr val="tx1">
                    <a:lumMod val="75000"/>
                    <a:lumOff val="25000"/>
                  </a:schemeClr>
                </a:solidFill>
                <a:effectLst/>
                <a:uLnTx/>
                <a:uFillTx/>
                <a:latin typeface="Candara" pitchFamily="34" charset="0"/>
              </a:rPr>
              <a:t>River authorities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lumMod val="75000"/>
                  <a:lumOff val="25000"/>
                </a:schemeClr>
              </a:solidFill>
              <a:effectLst/>
              <a:uLnTx/>
              <a:uFillTx/>
              <a:latin typeface="Helvetica57Condensed" pitchFamily="82" charset="0"/>
              <a:ea typeface="+mn-ea"/>
              <a:cs typeface="+mn-cs"/>
            </a:endParaRPr>
          </a:p>
        </p:txBody>
      </p:sp>
      <p:sp>
        <p:nvSpPr>
          <p:cNvPr id="10" name="Slide Number Placeholder 9"/>
          <p:cNvSpPr>
            <a:spLocks noGrp="1"/>
          </p:cNvSpPr>
          <p:nvPr>
            <p:ph type="sldNum" sz="quarter" idx="12"/>
          </p:nvPr>
        </p:nvSpPr>
        <p:spPr/>
        <p:txBody>
          <a:bodyPr/>
          <a:lstStyle/>
          <a:p>
            <a:fld id="{71787320-B45E-4B15-9A51-7A6114C3E352}"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066800" y="4140200"/>
          <a:ext cx="7162800" cy="287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p:cNvSpPr txBox="1">
            <a:spLocks/>
          </p:cNvSpPr>
          <p:nvPr/>
        </p:nvSpPr>
        <p:spPr>
          <a:xfrm>
            <a:off x="609600" y="1676399"/>
            <a:ext cx="8077200" cy="3352801"/>
          </a:xfrm>
          <a:prstGeom prst="rect">
            <a:avLst/>
          </a:prstGeom>
        </p:spPr>
        <p:txBody>
          <a:bodyPr vert="horz" lIns="91440" tIns="45720" rIns="91440" bIns="45720" rtlCol="0">
            <a:normAutofit/>
          </a:bodyPr>
          <a:lstStyle/>
          <a:p>
            <a:pPr marL="342900" lvl="0" indent="-342900" fontAlgn="base">
              <a:lnSpc>
                <a:spcPct val="80000"/>
              </a:lnSpc>
              <a:spcBef>
                <a:spcPct val="20000"/>
              </a:spcBef>
              <a:spcAft>
                <a:spcPct val="0"/>
              </a:spcAft>
              <a:buFont typeface="Wingdings" pitchFamily="2" charset="2"/>
              <a:buChar char="§"/>
              <a:defRPr/>
            </a:pPr>
            <a:r>
              <a:rPr lang="en-US" sz="2600" kern="0" dirty="0" smtClean="0">
                <a:solidFill>
                  <a:schemeClr val="tx1">
                    <a:lumMod val="75000"/>
                    <a:lumOff val="25000"/>
                  </a:schemeClr>
                </a:solidFill>
                <a:latin typeface="Candara" pitchFamily="34" charset="0"/>
              </a:rPr>
              <a:t>Project future population and water demand</a:t>
            </a:r>
          </a:p>
          <a:p>
            <a:pPr marL="342900" lvl="0" indent="-342900" fontAlgn="base">
              <a:lnSpc>
                <a:spcPct val="80000"/>
              </a:lnSpc>
              <a:spcBef>
                <a:spcPct val="20000"/>
              </a:spcBef>
              <a:spcAft>
                <a:spcPct val="0"/>
              </a:spcAft>
              <a:buFont typeface="Wingdings" pitchFamily="2" charset="2"/>
              <a:buChar char="§"/>
              <a:defRPr/>
            </a:pPr>
            <a:r>
              <a:rPr lang="en-US" sz="2600" dirty="0" smtClean="0">
                <a:solidFill>
                  <a:schemeClr val="tx1">
                    <a:lumMod val="75000"/>
                    <a:lumOff val="25000"/>
                  </a:schemeClr>
                </a:solidFill>
                <a:latin typeface="Candara" pitchFamily="34" charset="0"/>
              </a:rPr>
              <a:t>Quantify existing and future water supplies</a:t>
            </a:r>
          </a:p>
          <a:p>
            <a:pPr marL="342900" lvl="0" indent="-342900" fontAlgn="base">
              <a:lnSpc>
                <a:spcPct val="80000"/>
              </a:lnSpc>
              <a:spcBef>
                <a:spcPct val="20000"/>
              </a:spcBef>
              <a:spcAft>
                <a:spcPct val="0"/>
              </a:spcAft>
              <a:buFont typeface="Wingdings" pitchFamily="2" charset="2"/>
              <a:buChar char="§"/>
              <a:defRPr/>
            </a:pPr>
            <a:r>
              <a:rPr lang="en-US" sz="2600" dirty="0" smtClean="0">
                <a:solidFill>
                  <a:schemeClr val="tx1">
                    <a:lumMod val="75000"/>
                    <a:lumOff val="25000"/>
                  </a:schemeClr>
                </a:solidFill>
                <a:latin typeface="Candara" pitchFamily="34" charset="0"/>
              </a:rPr>
              <a:t>Identify surpluses and needs</a:t>
            </a:r>
          </a:p>
          <a:p>
            <a:pPr marL="342900" lvl="0" indent="-342900" fontAlgn="base">
              <a:lnSpc>
                <a:spcPct val="80000"/>
              </a:lnSpc>
              <a:spcBef>
                <a:spcPct val="20000"/>
              </a:spcBef>
              <a:spcAft>
                <a:spcPct val="0"/>
              </a:spcAft>
              <a:buFont typeface="Wingdings" pitchFamily="2" charset="2"/>
              <a:buChar char="§"/>
              <a:defRPr/>
            </a:pPr>
            <a:r>
              <a:rPr lang="en-US" sz="2600" dirty="0" smtClean="0">
                <a:solidFill>
                  <a:schemeClr val="tx1">
                    <a:lumMod val="75000"/>
                    <a:lumOff val="25000"/>
                  </a:schemeClr>
                </a:solidFill>
                <a:latin typeface="Candara" pitchFamily="34" charset="0"/>
              </a:rPr>
              <a:t>Evaluate and recommend water management strategies</a:t>
            </a:r>
          </a:p>
          <a:p>
            <a:pPr marL="342900" lvl="0" indent="-342900" fontAlgn="base">
              <a:lnSpc>
                <a:spcPct val="80000"/>
              </a:lnSpc>
              <a:spcBef>
                <a:spcPct val="20000"/>
              </a:spcBef>
              <a:spcAft>
                <a:spcPct val="0"/>
              </a:spcAft>
              <a:buFont typeface="Wingdings" pitchFamily="2" charset="2"/>
              <a:buChar char="§"/>
              <a:defRPr/>
            </a:pPr>
            <a:r>
              <a:rPr lang="en-US" sz="2600" dirty="0" smtClean="0">
                <a:solidFill>
                  <a:schemeClr val="tx1">
                    <a:lumMod val="75000"/>
                    <a:lumOff val="25000"/>
                  </a:schemeClr>
                </a:solidFill>
                <a:latin typeface="Candara" pitchFamily="34" charset="0"/>
              </a:rPr>
              <a:t>Make policy recommendations</a:t>
            </a:r>
          </a:p>
          <a:p>
            <a:pPr marL="342900" lvl="0" indent="-342900" fontAlgn="base">
              <a:lnSpc>
                <a:spcPct val="80000"/>
              </a:lnSpc>
              <a:spcBef>
                <a:spcPct val="20000"/>
              </a:spcBef>
              <a:spcAft>
                <a:spcPct val="0"/>
              </a:spcAft>
              <a:buFont typeface="Wingdings" pitchFamily="2" charset="2"/>
              <a:buChar char="§"/>
              <a:defRPr/>
            </a:pPr>
            <a:r>
              <a:rPr lang="en-US" sz="2600" dirty="0" smtClean="0">
                <a:solidFill>
                  <a:schemeClr val="tx1">
                    <a:lumMod val="75000"/>
                    <a:lumOff val="25000"/>
                  </a:schemeClr>
                </a:solidFill>
                <a:latin typeface="Candara" pitchFamily="34" charset="0"/>
              </a:rPr>
              <a:t>Adopt the plan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lumMod val="75000"/>
                  <a:lumOff val="25000"/>
                </a:schemeClr>
              </a:solidFill>
              <a:effectLst/>
              <a:uLnTx/>
              <a:uFillTx/>
              <a:latin typeface="Helvetica57Condensed" pitchFamily="82" charset="0"/>
              <a:ea typeface="+mn-ea"/>
              <a:cs typeface="+mn-cs"/>
            </a:endParaRPr>
          </a:p>
        </p:txBody>
      </p:sp>
      <p:sp>
        <p:nvSpPr>
          <p:cNvPr id="8" name="Title 10"/>
          <p:cNvSpPr txBox="1">
            <a:spLocks/>
          </p:cNvSpPr>
          <p:nvPr/>
        </p:nvSpPr>
        <p:spPr>
          <a:xfrm>
            <a:off x="1752600" y="274638"/>
            <a:ext cx="69342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Helvetica Condensed" pitchFamily="34" charset="0"/>
                <a:ea typeface="+mj-ea"/>
                <a:cs typeface="+mj-cs"/>
              </a:rPr>
              <a:t>Regional Water Planning</a:t>
            </a:r>
          </a:p>
        </p:txBody>
      </p:sp>
      <p:sp>
        <p:nvSpPr>
          <p:cNvPr id="5" name="Slide Number Placeholder 4"/>
          <p:cNvSpPr>
            <a:spLocks noGrp="1"/>
          </p:cNvSpPr>
          <p:nvPr>
            <p:ph type="sldNum" sz="quarter" idx="12"/>
          </p:nvPr>
        </p:nvSpPr>
        <p:spPr/>
        <p:txBody>
          <a:bodyPr/>
          <a:lstStyle/>
          <a:p>
            <a:fld id="{71787320-B45E-4B15-9A51-7A6114C3E352}"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Projected Texas Population</a:t>
            </a:r>
            <a:endParaRPr lang="en-US" sz="4000" dirty="0"/>
          </a:p>
        </p:txBody>
      </p:sp>
      <p:pic>
        <p:nvPicPr>
          <p:cNvPr id="4" name="Picture 3" descr="proj pop.PNG"/>
          <p:cNvPicPr>
            <a:picLocks noChangeAspect="1"/>
          </p:cNvPicPr>
          <p:nvPr/>
        </p:nvPicPr>
        <p:blipFill>
          <a:blip r:embed="rId2" cstate="print"/>
          <a:stretch>
            <a:fillRect/>
          </a:stretch>
        </p:blipFill>
        <p:spPr>
          <a:xfrm>
            <a:off x="152400" y="2291970"/>
            <a:ext cx="8705545" cy="3270630"/>
          </a:xfrm>
          <a:prstGeom prst="rect">
            <a:avLst/>
          </a:prstGeom>
        </p:spPr>
      </p:pic>
      <p:sp>
        <p:nvSpPr>
          <p:cNvPr id="5" name="Slide Number Placeholder 4"/>
          <p:cNvSpPr>
            <a:spLocks noGrp="1"/>
          </p:cNvSpPr>
          <p:nvPr>
            <p:ph type="sldNum" sz="quarter" idx="12"/>
          </p:nvPr>
        </p:nvSpPr>
        <p:spPr/>
        <p:txBody>
          <a:bodyPr/>
          <a:lstStyle/>
          <a:p>
            <a:fld id="{71787320-B45E-4B15-9A51-7A6114C3E352}"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Projected Population Growth</a:t>
            </a:r>
            <a:br>
              <a:rPr lang="en-US" sz="3600" dirty="0" smtClean="0"/>
            </a:br>
            <a:r>
              <a:rPr lang="en-US" sz="3600" dirty="0" smtClean="0"/>
              <a:t>in Texas Counties</a:t>
            </a:r>
            <a:endParaRPr lang="en-US" sz="3600" dirty="0"/>
          </a:p>
        </p:txBody>
      </p:sp>
      <p:pic>
        <p:nvPicPr>
          <p:cNvPr id="5" name="Picture 4" descr="county growth map.JPG"/>
          <p:cNvPicPr>
            <a:picLocks noChangeAspect="1"/>
          </p:cNvPicPr>
          <p:nvPr/>
        </p:nvPicPr>
        <p:blipFill>
          <a:blip r:embed="rId2" cstate="print"/>
          <a:stretch>
            <a:fillRect/>
          </a:stretch>
        </p:blipFill>
        <p:spPr>
          <a:xfrm>
            <a:off x="1937949" y="1524001"/>
            <a:ext cx="5461687" cy="5181600"/>
          </a:xfrm>
          <a:prstGeom prst="rect">
            <a:avLst/>
          </a:prstGeom>
        </p:spPr>
      </p:pic>
      <p:sp>
        <p:nvSpPr>
          <p:cNvPr id="4" name="Slide Number Placeholder 3"/>
          <p:cNvSpPr>
            <a:spLocks noGrp="1"/>
          </p:cNvSpPr>
          <p:nvPr>
            <p:ph type="sldNum" sz="quarter" idx="12"/>
          </p:nvPr>
        </p:nvSpPr>
        <p:spPr/>
        <p:txBody>
          <a:bodyPr/>
          <a:lstStyle/>
          <a:p>
            <a:fld id="{71787320-B45E-4B15-9A51-7A6114C3E352}"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086600" cy="1143000"/>
          </a:xfrm>
        </p:spPr>
        <p:txBody>
          <a:bodyPr>
            <a:noAutofit/>
          </a:bodyPr>
          <a:lstStyle/>
          <a:p>
            <a:pPr algn="l"/>
            <a:r>
              <a:rPr lang="en-US" sz="3600" b="1" dirty="0" smtClean="0">
                <a:solidFill>
                  <a:schemeClr val="tx1">
                    <a:lumMod val="95000"/>
                    <a:lumOff val="5000"/>
                  </a:schemeClr>
                </a:solidFill>
                <a:latin typeface="Helvetica Condensed" pitchFamily="34" charset="0"/>
              </a:rPr>
              <a:t>Water Demand Projections</a:t>
            </a:r>
            <a:br>
              <a:rPr lang="en-US" sz="3600" b="1" dirty="0" smtClean="0">
                <a:solidFill>
                  <a:schemeClr val="tx1">
                    <a:lumMod val="95000"/>
                    <a:lumOff val="5000"/>
                  </a:schemeClr>
                </a:solidFill>
                <a:latin typeface="Helvetica Condensed" pitchFamily="34" charset="0"/>
              </a:rPr>
            </a:br>
            <a:r>
              <a:rPr lang="en-US" sz="3600" b="1" dirty="0" smtClean="0">
                <a:solidFill>
                  <a:schemeClr val="tx1">
                    <a:lumMod val="95000"/>
                    <a:lumOff val="5000"/>
                  </a:schemeClr>
                </a:solidFill>
                <a:latin typeface="Helvetica Condensed" pitchFamily="34" charset="0"/>
              </a:rPr>
              <a:t>by Category</a:t>
            </a:r>
            <a:endParaRPr lang="en-US" sz="3600" b="1" dirty="0">
              <a:solidFill>
                <a:schemeClr val="tx1">
                  <a:lumMod val="95000"/>
                  <a:lumOff val="5000"/>
                </a:schemeClr>
              </a:solidFill>
              <a:latin typeface="Helvetica Condensed" pitchFamily="34" charset="0"/>
            </a:endParaRPr>
          </a:p>
        </p:txBody>
      </p:sp>
      <p:pic>
        <p:nvPicPr>
          <p:cNvPr id="6" name="Picture 5" descr="demand by category.PNG"/>
          <p:cNvPicPr>
            <a:picLocks noChangeAspect="1"/>
          </p:cNvPicPr>
          <p:nvPr/>
        </p:nvPicPr>
        <p:blipFill>
          <a:blip r:embed="rId2" cstate="print"/>
          <a:stretch>
            <a:fillRect/>
          </a:stretch>
        </p:blipFill>
        <p:spPr>
          <a:xfrm>
            <a:off x="304799" y="1981200"/>
            <a:ext cx="8502317" cy="4038600"/>
          </a:xfrm>
          <a:prstGeom prst="rect">
            <a:avLst/>
          </a:prstGeom>
        </p:spPr>
      </p:pic>
      <p:sp>
        <p:nvSpPr>
          <p:cNvPr id="4" name="Slide Number Placeholder 3"/>
          <p:cNvSpPr>
            <a:spLocks noGrp="1"/>
          </p:cNvSpPr>
          <p:nvPr>
            <p:ph type="sldNum" sz="quarter" idx="12"/>
          </p:nvPr>
        </p:nvSpPr>
        <p:spPr/>
        <p:txBody>
          <a:bodyPr/>
          <a:lstStyle/>
          <a:p>
            <a:fld id="{71787320-B45E-4B15-9A51-7A6114C3E352}"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8641</TotalTime>
  <Words>1282</Words>
  <Application>Microsoft Office PowerPoint</Application>
  <PresentationFormat>On-screen Show (4:3)</PresentationFormat>
  <Paragraphs>192</Paragraphs>
  <Slides>28</Slides>
  <Notes>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Water Planning: Legislative Response to Drought</vt:lpstr>
      <vt:lpstr>Slide 3</vt:lpstr>
      <vt:lpstr>Slide 4</vt:lpstr>
      <vt:lpstr>Regional Water Planning</vt:lpstr>
      <vt:lpstr>Slide 6</vt:lpstr>
      <vt:lpstr>Projected Texas Population</vt:lpstr>
      <vt:lpstr>Projected Population Growth in Texas Counties</vt:lpstr>
      <vt:lpstr>Water Demand Projections by Category</vt:lpstr>
      <vt:lpstr>Projected Existing Supplies</vt:lpstr>
      <vt:lpstr>Projected Water Demands and Existing Supplies</vt:lpstr>
      <vt:lpstr>Projected Need for Additional Water in Times of Drought</vt:lpstr>
      <vt:lpstr>Water Supplies from Water Management Strategies</vt:lpstr>
      <vt:lpstr>Relative Volumes of Recommended Strategies (2060)</vt:lpstr>
      <vt:lpstr>Conservation</vt:lpstr>
      <vt:lpstr>Reuse</vt:lpstr>
      <vt:lpstr>New Groundwater Supplies</vt:lpstr>
      <vt:lpstr>Surface Water </vt:lpstr>
      <vt:lpstr>Recommended New Major Reservoirs</vt:lpstr>
      <vt:lpstr>Total Water Supply Capital Costs: $53 Billion</vt:lpstr>
      <vt:lpstr>Costs by Water Use Category</vt:lpstr>
      <vt:lpstr>Cost of Not Implementing Plan Recommendations</vt:lpstr>
      <vt:lpstr>Policy Recommendations</vt:lpstr>
      <vt:lpstr>Unique Reservoir Site Recommendations</vt:lpstr>
      <vt:lpstr>Unique Stream Segment Recommendations</vt:lpstr>
      <vt:lpstr>Policy Recommendations</vt:lpstr>
      <vt:lpstr>Schedule</vt:lpstr>
      <vt:lpstr>Questions and Comments</vt:lpstr>
    </vt:vector>
  </TitlesOfParts>
  <Company>Texas Water Development Board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yvette young giraud</dc:creator>
  <cp:lastModifiedBy>TWDB</cp:lastModifiedBy>
  <cp:revision>776</cp:revision>
  <dcterms:created xsi:type="dcterms:W3CDTF">2010-02-25T22:08:20Z</dcterms:created>
  <dcterms:modified xsi:type="dcterms:W3CDTF">2011-10-18T14:15:33Z</dcterms:modified>
</cp:coreProperties>
</file>