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36"/>
  </p:notesMasterIdLst>
  <p:handoutMasterIdLst>
    <p:handoutMasterId r:id="rId37"/>
  </p:handoutMasterIdLst>
  <p:sldIdLst>
    <p:sldId id="256" r:id="rId2"/>
    <p:sldId id="257" r:id="rId3"/>
    <p:sldId id="259" r:id="rId4"/>
    <p:sldId id="260" r:id="rId5"/>
    <p:sldId id="291"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Osaka" pitchFamily="-48" charset="-128"/>
        <a:cs typeface="+mn-cs"/>
      </a:defRPr>
    </a:lvl1pPr>
    <a:lvl2pPr marL="4572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Osaka" pitchFamily="-48" charset="-128"/>
        <a:cs typeface="+mn-cs"/>
      </a:defRPr>
    </a:lvl2pPr>
    <a:lvl3pPr marL="9144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Osaka" pitchFamily="-48" charset="-128"/>
        <a:cs typeface="+mn-cs"/>
      </a:defRPr>
    </a:lvl3pPr>
    <a:lvl4pPr marL="13716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Osaka" pitchFamily="-48" charset="-128"/>
        <a:cs typeface="+mn-cs"/>
      </a:defRPr>
    </a:lvl4pPr>
    <a:lvl5pPr marL="18288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charset="0"/>
        <a:ea typeface="Osaka" pitchFamily="-48" charset="-128"/>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Osaka" pitchFamily="-48" charset="-128"/>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Osaka" pitchFamily="-48" charset="-128"/>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Osaka" pitchFamily="-48" charset="-128"/>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charset="0"/>
        <a:ea typeface="Osaka"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0000"/>
    <a:srgbClr val="FF99FF"/>
    <a:srgbClr val="66CCFF"/>
    <a:srgbClr val="99FF66"/>
    <a:srgbClr val="FFFF99"/>
    <a:srgbClr val="0000FF"/>
    <a:srgbClr val="BBE0E3"/>
    <a:srgbClr val="003399"/>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0" autoAdjust="0"/>
  </p:normalViewPr>
  <p:slideViewPr>
    <p:cSldViewPr snapToGrid="0">
      <p:cViewPr>
        <p:scale>
          <a:sx n="60" d="100"/>
          <a:sy n="60" d="100"/>
        </p:scale>
        <p:origin x="-1350"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003116797900262E-2"/>
          <c:y val="5.6406249999999998E-2"/>
          <c:w val="0.88041683070866106"/>
          <c:h val="0.83689074803149643"/>
        </c:manualLayout>
      </c:layout>
      <c:scatterChart>
        <c:scatterStyle val="smoothMarker"/>
        <c:ser>
          <c:idx val="0"/>
          <c:order val="0"/>
          <c:tx>
            <c:strRef>
              <c:f>Sheet1!$B$1</c:f>
              <c:strCache>
                <c:ptCount val="1"/>
                <c:pt idx="0">
                  <c:v>Series 1</c:v>
                </c:pt>
              </c:strCache>
            </c:strRef>
          </c:tx>
          <c:spPr>
            <a:ln w="50800">
              <a:solidFill>
                <a:srgbClr val="FFCCCC"/>
              </a:solidFill>
            </a:ln>
          </c:spPr>
          <c:marker>
            <c:symbol val="none"/>
          </c:marker>
          <c:xVal>
            <c:numRef>
              <c:f>Sheet1!$A$2:$A$10</c:f>
              <c:numCache>
                <c:formatCode>General</c:formatCode>
                <c:ptCount val="9"/>
                <c:pt idx="0">
                  <c:v>0</c:v>
                </c:pt>
                <c:pt idx="1">
                  <c:v>1</c:v>
                </c:pt>
                <c:pt idx="2">
                  <c:v>2</c:v>
                </c:pt>
                <c:pt idx="3">
                  <c:v>3</c:v>
                </c:pt>
                <c:pt idx="4">
                  <c:v>4</c:v>
                </c:pt>
                <c:pt idx="5">
                  <c:v>6</c:v>
                </c:pt>
                <c:pt idx="6">
                  <c:v>8</c:v>
                </c:pt>
                <c:pt idx="7">
                  <c:v>10</c:v>
                </c:pt>
                <c:pt idx="8">
                  <c:v>12</c:v>
                </c:pt>
              </c:numCache>
            </c:numRef>
          </c:xVal>
          <c:yVal>
            <c:numRef>
              <c:f>Sheet1!$B$2:$B$10</c:f>
              <c:numCache>
                <c:formatCode>General</c:formatCode>
                <c:ptCount val="9"/>
                <c:pt idx="0">
                  <c:v>0</c:v>
                </c:pt>
                <c:pt idx="1">
                  <c:v>5</c:v>
                </c:pt>
                <c:pt idx="2">
                  <c:v>7.2</c:v>
                </c:pt>
                <c:pt idx="3">
                  <c:v>8.3000000000000007</c:v>
                </c:pt>
                <c:pt idx="4">
                  <c:v>8.7000000000000011</c:v>
                </c:pt>
                <c:pt idx="5">
                  <c:v>8.9</c:v>
                </c:pt>
                <c:pt idx="6">
                  <c:v>8.9500000000000028</c:v>
                </c:pt>
                <c:pt idx="7">
                  <c:v>9</c:v>
                </c:pt>
                <c:pt idx="8">
                  <c:v>9</c:v>
                </c:pt>
              </c:numCache>
            </c:numRef>
          </c:yVal>
          <c:smooth val="1"/>
        </c:ser>
        <c:axId val="274255232"/>
        <c:axId val="274471168"/>
      </c:scatterChart>
      <c:valAx>
        <c:axId val="274255232"/>
        <c:scaling>
          <c:orientation val="minMax"/>
          <c:max val="14"/>
        </c:scaling>
        <c:axPos val="b"/>
        <c:title>
          <c:tx>
            <c:rich>
              <a:bodyPr/>
              <a:lstStyle/>
              <a:p>
                <a:pPr>
                  <a:defRPr>
                    <a:solidFill>
                      <a:schemeClr val="bg1"/>
                    </a:solidFill>
                  </a:defRPr>
                </a:pPr>
                <a:r>
                  <a:rPr lang="en-US" dirty="0" smtClean="0">
                    <a:solidFill>
                      <a:schemeClr val="bg1"/>
                    </a:solidFill>
                  </a:rPr>
                  <a:t>Storage Capacity</a:t>
                </a:r>
                <a:endParaRPr lang="en-US" dirty="0">
                  <a:solidFill>
                    <a:schemeClr val="bg1"/>
                  </a:solidFill>
                </a:endParaRPr>
              </a:p>
            </c:rich>
          </c:tx>
          <c:layout/>
        </c:title>
        <c:numFmt formatCode="General" sourceLinked="1"/>
        <c:majorTickMark val="none"/>
        <c:tickLblPos val="none"/>
        <c:spPr>
          <a:ln w="25400">
            <a:solidFill>
              <a:srgbClr val="FFFFFF"/>
            </a:solidFill>
          </a:ln>
        </c:spPr>
        <c:txPr>
          <a:bodyPr/>
          <a:lstStyle/>
          <a:p>
            <a:pPr>
              <a:defRPr sz="1400">
                <a:solidFill>
                  <a:schemeClr val="bg1"/>
                </a:solidFill>
              </a:defRPr>
            </a:pPr>
            <a:endParaRPr lang="en-US"/>
          </a:p>
        </c:txPr>
        <c:crossAx val="274471168"/>
        <c:crosses val="autoZero"/>
        <c:crossBetween val="midCat"/>
        <c:majorUnit val="2"/>
      </c:valAx>
      <c:valAx>
        <c:axId val="274471168"/>
        <c:scaling>
          <c:orientation val="minMax"/>
          <c:max val="12"/>
          <c:min val="0"/>
        </c:scaling>
        <c:axPos val="l"/>
        <c:title>
          <c:tx>
            <c:rich>
              <a:bodyPr rot="-5400000" vert="horz"/>
              <a:lstStyle/>
              <a:p>
                <a:pPr>
                  <a:defRPr>
                    <a:solidFill>
                      <a:schemeClr val="bg1"/>
                    </a:solidFill>
                  </a:defRPr>
                </a:pPr>
                <a:r>
                  <a:rPr lang="en-US" dirty="0" smtClean="0">
                    <a:solidFill>
                      <a:schemeClr val="bg1"/>
                    </a:solidFill>
                  </a:rPr>
                  <a:t>Yield Reliability</a:t>
                </a:r>
                <a:endParaRPr lang="en-US" dirty="0">
                  <a:solidFill>
                    <a:schemeClr val="bg1"/>
                  </a:solidFill>
                </a:endParaRPr>
              </a:p>
            </c:rich>
          </c:tx>
          <c:layout/>
        </c:title>
        <c:numFmt formatCode="General" sourceLinked="1"/>
        <c:majorTickMark val="none"/>
        <c:tickLblPos val="none"/>
        <c:spPr>
          <a:ln w="25400">
            <a:solidFill>
              <a:srgbClr val="FFFFFF"/>
            </a:solidFill>
          </a:ln>
        </c:spPr>
        <c:txPr>
          <a:bodyPr/>
          <a:lstStyle/>
          <a:p>
            <a:pPr>
              <a:defRPr sz="1400">
                <a:solidFill>
                  <a:schemeClr val="bg1"/>
                </a:solidFill>
              </a:defRPr>
            </a:pPr>
            <a:endParaRPr lang="en-US"/>
          </a:p>
        </c:txPr>
        <c:crossAx val="274255232"/>
        <c:crosses val="autoZero"/>
        <c:crossBetween val="midCat"/>
      </c:valAx>
    </c:plotArea>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ffectLst>
                  <a:outerShdw blurRad="38100" dist="38100" dir="2700000" algn="tl">
                    <a:srgbClr val="C0C0C0"/>
                  </a:outerShdw>
                </a:effectLst>
                <a:ea typeface="+mn-ea"/>
              </a:defRPr>
            </a:lvl1pPr>
          </a:lstStyle>
          <a:p>
            <a:pPr>
              <a:defRPr/>
            </a:pPr>
            <a:endParaRPr lang="en-US"/>
          </a:p>
        </p:txBody>
      </p:sp>
      <p:sp>
        <p:nvSpPr>
          <p:cNvPr id="7290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ffectLst>
                  <a:outerShdw blurRad="38100" dist="38100" dir="2700000" algn="tl">
                    <a:srgbClr val="C0C0C0"/>
                  </a:outerShdw>
                </a:effectLst>
                <a:ea typeface="+mn-ea"/>
              </a:defRPr>
            </a:lvl1pPr>
          </a:lstStyle>
          <a:p>
            <a:pPr>
              <a:defRPr/>
            </a:pPr>
            <a:endParaRPr lang="en-US"/>
          </a:p>
        </p:txBody>
      </p:sp>
      <p:sp>
        <p:nvSpPr>
          <p:cNvPr id="7290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C0C0C0"/>
                  </a:outerShdw>
                </a:effectLst>
                <a:ea typeface="+mn-ea"/>
              </a:defRPr>
            </a:lvl1pPr>
          </a:lstStyle>
          <a:p>
            <a:pPr>
              <a:defRPr/>
            </a:pPr>
            <a:endParaRPr lang="en-US"/>
          </a:p>
        </p:txBody>
      </p:sp>
      <p:sp>
        <p:nvSpPr>
          <p:cNvPr id="7290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C0C0C0"/>
                  </a:outerShdw>
                </a:effectLst>
                <a:ea typeface="+mn-ea"/>
              </a:defRPr>
            </a:lvl1pPr>
          </a:lstStyle>
          <a:p>
            <a:pPr>
              <a:defRPr/>
            </a:pPr>
            <a:fld id="{9FFFBFCD-C3F2-42BB-B9B2-AE746176E1B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9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ffectLst/>
                <a:ea typeface="+mn-ea"/>
              </a:defRPr>
            </a:lvl1pPr>
          </a:lstStyle>
          <a:p>
            <a:pPr>
              <a:defRPr/>
            </a:pPr>
            <a:endParaRPr lang="en-US"/>
          </a:p>
        </p:txBody>
      </p:sp>
      <p:sp>
        <p:nvSpPr>
          <p:cNvPr id="4997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ffectLst/>
                <a:ea typeface="+mn-ea"/>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97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97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ea typeface="+mn-ea"/>
              </a:defRPr>
            </a:lvl1pPr>
          </a:lstStyle>
          <a:p>
            <a:pPr>
              <a:defRPr/>
            </a:pPr>
            <a:endParaRPr lang="en-US"/>
          </a:p>
        </p:txBody>
      </p:sp>
      <p:sp>
        <p:nvSpPr>
          <p:cNvPr id="4997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ea typeface="+mn-ea"/>
              </a:defRPr>
            </a:lvl1pPr>
          </a:lstStyle>
          <a:p>
            <a:pPr>
              <a:defRPr/>
            </a:pPr>
            <a:fld id="{A10AF6E1-566D-491B-A3FF-1D46E92589C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0C3F3F-86B8-4676-A1F4-0BDB730F6255}" type="slidenum">
              <a:rPr lang="en-US"/>
              <a:pPr/>
              <a:t>1</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http://www.siwi.org/sa/node.asp?node=537</a:t>
            </a:r>
            <a:endParaRPr lang="en-US" dirty="0"/>
          </a:p>
        </p:txBody>
      </p:sp>
      <p:sp>
        <p:nvSpPr>
          <p:cNvPr id="4" name="Slide Number Placeholder 3"/>
          <p:cNvSpPr>
            <a:spLocks noGrp="1"/>
          </p:cNvSpPr>
          <p:nvPr>
            <p:ph type="sldNum" sz="quarter" idx="10"/>
          </p:nvPr>
        </p:nvSpPr>
        <p:spPr/>
        <p:txBody>
          <a:bodyPr/>
          <a:lstStyle/>
          <a:p>
            <a:fld id="{EF16938E-D7E2-4466-A38A-263FA3A57FFE}" type="slidenum">
              <a:rPr lang="en-US" smtClean="0"/>
              <a:pPr/>
              <a:t>23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Filter,</a:t>
            </a:r>
            <a:r>
              <a:rPr lang="en-US" baseline="0" dirty="0" smtClean="0"/>
              <a:t> discharge </a:t>
            </a:r>
            <a:r>
              <a:rPr lang="en-US" dirty="0" smtClean="0"/>
              <a:t>at denton creek</a:t>
            </a:r>
            <a:endParaRPr lang="en-US" dirty="0"/>
          </a:p>
        </p:txBody>
      </p:sp>
      <p:sp>
        <p:nvSpPr>
          <p:cNvPr id="4" name="Slide Number Placeholder 3"/>
          <p:cNvSpPr>
            <a:spLocks noGrp="1"/>
          </p:cNvSpPr>
          <p:nvPr>
            <p:ph type="sldNum" sz="quarter" idx="10"/>
          </p:nvPr>
        </p:nvSpPr>
        <p:spPr/>
        <p:txBody>
          <a:bodyPr/>
          <a:lstStyle/>
          <a:p>
            <a:fld id="{EF16938E-D7E2-4466-A38A-263FA3A57FFE}" type="slidenum">
              <a:rPr lang="en-US" smtClean="0"/>
              <a:pPr/>
              <a:t>24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Capital</a:t>
            </a:r>
            <a:r>
              <a:rPr lang="en-US" baseline="0" dirty="0" smtClean="0"/>
              <a:t> cost of $15.2 million</a:t>
            </a:r>
          </a:p>
          <a:p>
            <a:r>
              <a:rPr lang="en-US" baseline="0" dirty="0" smtClean="0"/>
              <a:t>O&amp;M $200,000/yr</a:t>
            </a:r>
          </a:p>
          <a:p>
            <a:r>
              <a:rPr lang="en-US" baseline="0" dirty="0" smtClean="0"/>
              <a:t>$6 million funding from “outside sources”</a:t>
            </a:r>
          </a:p>
          <a:p>
            <a:r>
              <a:rPr lang="en-US" baseline="0" dirty="0" smtClean="0"/>
              <a:t>$900,000/yr of annual cost financed through recycling charge ($9/dwelling unit per month!!)</a:t>
            </a:r>
            <a:endParaRPr lang="en-US" dirty="0"/>
          </a:p>
        </p:txBody>
      </p:sp>
      <p:sp>
        <p:nvSpPr>
          <p:cNvPr id="4" name="Slide Number Placeholder 3"/>
          <p:cNvSpPr>
            <a:spLocks noGrp="1"/>
          </p:cNvSpPr>
          <p:nvPr>
            <p:ph type="sldNum" sz="quarter" idx="10"/>
          </p:nvPr>
        </p:nvSpPr>
        <p:spPr/>
        <p:txBody>
          <a:bodyPr/>
          <a:lstStyle/>
          <a:p>
            <a:fld id="{EF16938E-D7E2-4466-A38A-263FA3A57FFE}" type="slidenum">
              <a:rPr lang="en-US" smtClean="0"/>
              <a:pPr/>
              <a:t>27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Graphics</a:t>
            </a:r>
            <a:r>
              <a:rPr lang="en-US" baseline="0" dirty="0" smtClean="0"/>
              <a:t> from: http://www.kogarah.nsw.gov.au/resources/documents/Town_Square_Fact_Sheets_WATER.pdf</a:t>
            </a:r>
            <a:endParaRPr lang="en-US" dirty="0"/>
          </a:p>
        </p:txBody>
      </p:sp>
      <p:sp>
        <p:nvSpPr>
          <p:cNvPr id="4" name="Slide Number Placeholder 3"/>
          <p:cNvSpPr>
            <a:spLocks noGrp="1"/>
          </p:cNvSpPr>
          <p:nvPr>
            <p:ph type="sldNum" sz="quarter" idx="10"/>
          </p:nvPr>
        </p:nvSpPr>
        <p:spPr/>
        <p:txBody>
          <a:bodyPr/>
          <a:lstStyle/>
          <a:p>
            <a:fld id="{EF16938E-D7E2-4466-A38A-263FA3A57FFE}" type="slidenum">
              <a:rPr lang="en-US" smtClean="0"/>
              <a:pPr/>
              <a:t>30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100" dirty="0" smtClean="0">
                <a:latin typeface="Arial" pitchFamily="34" charset="0"/>
              </a:rPr>
              <a:t>Stormwater runoff from paved areas is screened with a gross pollutant trap and collected in a series of underground “dirty water” storage tanks (Figure 8-9). The collected stormwater is used to irrigate landscaped areas. The landscaped areas contain soils that have been biologically engineered to filter first flush general runoff.</a:t>
            </a:r>
            <a:r>
              <a:rPr lang="en-US" sz="1100" baseline="30000" dirty="0" smtClean="0">
                <a:latin typeface="Arial" pitchFamily="34" charset="0"/>
              </a:rPr>
              <a:t>(23)</a:t>
            </a:r>
            <a:r>
              <a:rPr lang="en-US" sz="1100" dirty="0" smtClean="0">
                <a:latin typeface="Arial" pitchFamily="34" charset="0"/>
              </a:rPr>
              <a:t> Water that filters through the soil is collected into a series of underground “clean water” storage tanks.</a:t>
            </a:r>
          </a:p>
          <a:p>
            <a:r>
              <a:rPr lang="en-US" sz="1100" dirty="0" smtClean="0">
                <a:latin typeface="Arial" pitchFamily="34" charset="0"/>
              </a:rPr>
              <a:t>Rainwater runoff is collected from roofs and upper terraces, passed through a screen and silt trap, and collected in the “clean water” storage tanks. The clean water is used for toilet flushing and car washing. Some of the “clean water” is filtered, disinfected, and used to maintain a water feature.</a:t>
            </a:r>
            <a:r>
              <a:rPr lang="en-US" sz="1100" baseline="30000" dirty="0" smtClean="0">
                <a:latin typeface="Arial" pitchFamily="34" charset="0"/>
              </a:rPr>
              <a:t>(141)</a:t>
            </a:r>
            <a:r>
              <a:rPr lang="en-US" sz="1100" dirty="0" smtClean="0">
                <a:latin typeface="Arial" pitchFamily="34" charset="0"/>
              </a:rPr>
              <a:t> </a:t>
            </a:r>
          </a:p>
          <a:p>
            <a:r>
              <a:rPr lang="en-US" sz="1100" dirty="0" smtClean="0">
                <a:latin typeface="Arial" pitchFamily="34" charset="0"/>
              </a:rPr>
              <a:t>Other facts about stormwater harvesting at Kogarah Town Square include:</a:t>
            </a:r>
          </a:p>
          <a:p>
            <a:pPr lvl="0"/>
            <a:r>
              <a:rPr lang="en-US" sz="1100" dirty="0" smtClean="0">
                <a:latin typeface="Arial" pitchFamily="34" charset="0"/>
              </a:rPr>
              <a:t>During times of low rainfall, potable water is added to the water feature and to the “dirty water” tank (for irrigation).</a:t>
            </a:r>
            <a:r>
              <a:rPr lang="en-US" sz="1100" baseline="30000" dirty="0" smtClean="0">
                <a:latin typeface="Arial" pitchFamily="34" charset="0"/>
              </a:rPr>
              <a:t>(141)</a:t>
            </a:r>
            <a:endParaRPr lang="en-US" sz="1100" dirty="0" smtClean="0">
              <a:latin typeface="Arial" pitchFamily="34" charset="0"/>
            </a:endParaRPr>
          </a:p>
          <a:p>
            <a:pPr lvl="0"/>
            <a:r>
              <a:rPr lang="en-US" sz="1100" dirty="0" smtClean="0">
                <a:latin typeface="Arial" pitchFamily="34" charset="0"/>
              </a:rPr>
              <a:t>The average annual rainfall at Kogarah Town Square is 43.4 in/yr, generating a runoff volume of approximately 2.17 MG, of which about 85 percent is collected for onsite use.</a:t>
            </a:r>
            <a:r>
              <a:rPr lang="en-US" sz="1100" baseline="30000" dirty="0" smtClean="0">
                <a:latin typeface="Arial" pitchFamily="34" charset="0"/>
              </a:rPr>
              <a:t>(141)</a:t>
            </a:r>
            <a:r>
              <a:rPr lang="en-US" sz="1100" dirty="0" smtClean="0">
                <a:latin typeface="Arial" pitchFamily="34" charset="0"/>
              </a:rPr>
              <a:t> The storage capacity is 380,000 gallons, enough to capture the 3-month-frequency storm.</a:t>
            </a:r>
          </a:p>
          <a:p>
            <a:pPr lvl="0"/>
            <a:r>
              <a:rPr lang="en-US" sz="1100" dirty="0" smtClean="0">
                <a:latin typeface="Arial" pitchFamily="34" charset="0"/>
              </a:rPr>
              <a:t>At least 70 percent of the toilet flushing water demand is supplied with stormwater, and estimates of overall potable water savings from stormwater harvesting range from 17 percent to 25 percent.</a:t>
            </a:r>
            <a:r>
              <a:rPr lang="en-US" sz="1100" baseline="30000" dirty="0" smtClean="0">
                <a:latin typeface="Arial" pitchFamily="34" charset="0"/>
              </a:rPr>
              <a:t>(23,141)</a:t>
            </a:r>
            <a:endParaRPr lang="en-US" sz="1100" dirty="0" smtClean="0">
              <a:latin typeface="Arial" pitchFamily="34" charset="0"/>
            </a:endParaRPr>
          </a:p>
          <a:p>
            <a:pPr lvl="0"/>
            <a:r>
              <a:rPr lang="en-US" sz="1100" dirty="0" smtClean="0">
                <a:latin typeface="Arial" pitchFamily="34" charset="0"/>
              </a:rPr>
              <a:t>The capital cost of the stormwater elements of the project was $522,000. Reduced potable water consumption saves approximately $2,000 per year, and removal of total nitrogen is worth $4,000 to $31,000 per year.</a:t>
            </a:r>
            <a:r>
              <a:rPr lang="en-US" sz="1100" baseline="30000" dirty="0" smtClean="0">
                <a:latin typeface="Arial" pitchFamily="34" charset="0"/>
              </a:rPr>
              <a:t>(23)</a:t>
            </a:r>
            <a:endParaRPr lang="en-US" sz="1100" dirty="0" smtClean="0">
              <a:latin typeface="Arial" pitchFamily="34" charset="0"/>
            </a:endParaRPr>
          </a:p>
          <a:p>
            <a:pPr lvl="0"/>
            <a:r>
              <a:rPr lang="en-US" sz="1100" dirty="0" smtClean="0">
                <a:latin typeface="Arial" pitchFamily="34" charset="0"/>
              </a:rPr>
              <a:t>It is expected that screen filters on the pumps will need to be cleaned once a year and that the storage and header tanks will need to be cleaned every 5 to 6 years. No water quality monitoring is performed.</a:t>
            </a:r>
            <a:r>
              <a:rPr lang="en-US" sz="1100" baseline="30000" dirty="0" smtClean="0">
                <a:latin typeface="Arial" pitchFamily="34" charset="0"/>
              </a:rPr>
              <a:t>(23)</a:t>
            </a:r>
            <a:endParaRPr lang="en-US" sz="1100" dirty="0" smtClean="0">
              <a:latin typeface="Arial" pitchFamily="34" charset="0"/>
            </a:endParaRPr>
          </a:p>
          <a:p>
            <a:r>
              <a:rPr lang="en-US" sz="1100" dirty="0" smtClean="0">
                <a:latin typeface="Arial" pitchFamily="34" charset="0"/>
              </a:rPr>
              <a:t>For costs in this paragraph, conversion to 2009 U. S. dollars based on 2003 average exchange rate of 0.652 U. S. dollars per Australian dollar and </a:t>
            </a:r>
            <a:r>
              <a:rPr lang="en-US" sz="1100" i="1" dirty="0" smtClean="0">
                <a:latin typeface="Arial" pitchFamily="34" charset="0"/>
              </a:rPr>
              <a:t>Engineering News-Record</a:t>
            </a:r>
            <a:r>
              <a:rPr lang="en-US" sz="1100" dirty="0" smtClean="0">
                <a:latin typeface="Arial" pitchFamily="34" charset="0"/>
              </a:rPr>
              <a:t> (ENR) Construction Cost Indices of 8564 (August 2009) and 6733 (August 2003).</a:t>
            </a:r>
          </a:p>
          <a:p>
            <a:endParaRPr lang="en-US" dirty="0"/>
          </a:p>
        </p:txBody>
      </p:sp>
      <p:sp>
        <p:nvSpPr>
          <p:cNvPr id="4" name="Slide Number Placeholder 3"/>
          <p:cNvSpPr>
            <a:spLocks noGrp="1"/>
          </p:cNvSpPr>
          <p:nvPr>
            <p:ph type="sldNum" sz="quarter" idx="10"/>
          </p:nvPr>
        </p:nvSpPr>
        <p:spPr/>
        <p:txBody>
          <a:bodyPr/>
          <a:lstStyle/>
          <a:p>
            <a:fld id="{EF16938E-D7E2-4466-A38A-263FA3A57FFE}" type="slidenum">
              <a:rPr lang="en-US" smtClean="0"/>
              <a:pPr/>
              <a:t>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a:t>
            </a:r>
            <a:r>
              <a:rPr lang="en-US" baseline="0" dirty="0" smtClean="0"/>
              <a:t> from Lauren’s phone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EF16938E-D7E2-4466-A38A-263FA3A57FFE}"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Rain Barrel:</a:t>
            </a:r>
            <a:r>
              <a:rPr lang="en-US" baseline="0" dirty="0" smtClean="0"/>
              <a:t> http://www.dnrec.delaware.gov/News/Pages/DNRECoffersrainbarrelsatdiscountpriceinMay.aspx</a:t>
            </a:r>
          </a:p>
          <a:p>
            <a:r>
              <a:rPr lang="en-US" baseline="0" dirty="0" smtClean="0"/>
              <a:t>Wetland: in house, NTMWD</a:t>
            </a:r>
          </a:p>
          <a:p>
            <a:r>
              <a:rPr lang="en-US" baseline="0" dirty="0" smtClean="0"/>
              <a:t>Large Reservoir: google earth</a:t>
            </a:r>
          </a:p>
        </p:txBody>
      </p:sp>
      <p:sp>
        <p:nvSpPr>
          <p:cNvPr id="4" name="Slide Number Placeholder 3"/>
          <p:cNvSpPr>
            <a:spLocks noGrp="1"/>
          </p:cNvSpPr>
          <p:nvPr>
            <p:ph type="sldNum" sz="quarter" idx="10"/>
          </p:nvPr>
        </p:nvSpPr>
        <p:spPr/>
        <p:txBody>
          <a:bodyPr/>
          <a:lstStyle/>
          <a:p>
            <a:fld id="{EF16938E-D7E2-4466-A38A-263FA3A57FFE}"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from: http://www.thegreenguide.com/buying-guides/rain-barrels/img/rain-barrel-330.jpg </a:t>
            </a:r>
            <a:endParaRPr lang="en-US" dirty="0"/>
          </a:p>
        </p:txBody>
      </p:sp>
      <p:sp>
        <p:nvSpPr>
          <p:cNvPr id="4" name="Slide Number Placeholder 3"/>
          <p:cNvSpPr>
            <a:spLocks noGrp="1"/>
          </p:cNvSpPr>
          <p:nvPr>
            <p:ph type="sldNum" sz="quarter" idx="10"/>
          </p:nvPr>
        </p:nvSpPr>
        <p:spPr/>
        <p:txBody>
          <a:bodyPr/>
          <a:lstStyle/>
          <a:p>
            <a:fld id="{EF16938E-D7E2-4466-A38A-263FA3A57FFE}"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 of envelope calculation-</a:t>
            </a:r>
            <a:r>
              <a:rPr lang="en-US" baseline="0" dirty="0" smtClean="0"/>
              <a:t> </a:t>
            </a:r>
          </a:p>
          <a:p>
            <a:r>
              <a:rPr lang="en-US" baseline="0" dirty="0" smtClean="0"/>
              <a:t>667 sq. miles- developed, high intensity</a:t>
            </a:r>
          </a:p>
          <a:p>
            <a:r>
              <a:rPr lang="en-US" baseline="0" dirty="0" smtClean="0"/>
              <a:t>1,538 sq. miles developed, medium intensity</a:t>
            </a:r>
          </a:p>
          <a:p>
            <a:r>
              <a:rPr lang="en-US" baseline="0" dirty="0" smtClean="0"/>
              <a:t>Avg. runoff coeff = .5</a:t>
            </a:r>
          </a:p>
          <a:p>
            <a:r>
              <a:rPr lang="en-US" baseline="0" dirty="0" smtClean="0"/>
              <a:t>Harvest 10% of runoff from developed areas– 218,000 ac-ft/yr</a:t>
            </a:r>
            <a:endParaRPr lang="en-US" dirty="0"/>
          </a:p>
        </p:txBody>
      </p:sp>
      <p:sp>
        <p:nvSpPr>
          <p:cNvPr id="4" name="Slide Number Placeholder 3"/>
          <p:cNvSpPr>
            <a:spLocks noGrp="1"/>
          </p:cNvSpPr>
          <p:nvPr>
            <p:ph type="sldNum" sz="quarter" idx="10"/>
          </p:nvPr>
        </p:nvSpPr>
        <p:spPr/>
        <p:txBody>
          <a:bodyPr/>
          <a:lstStyle/>
          <a:p>
            <a:fld id="{EF16938E-D7E2-4466-A38A-263FA3A57FFE}"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http://www.spokanewastewater.org/images/Swale3.jpg</a:t>
            </a:r>
            <a:endParaRPr lang="en-US" dirty="0"/>
          </a:p>
        </p:txBody>
      </p:sp>
      <p:sp>
        <p:nvSpPr>
          <p:cNvPr id="4" name="Slide Number Placeholder 3"/>
          <p:cNvSpPr>
            <a:spLocks noGrp="1"/>
          </p:cNvSpPr>
          <p:nvPr>
            <p:ph type="sldNum" sz="quarter" idx="10"/>
          </p:nvPr>
        </p:nvSpPr>
        <p:spPr/>
        <p:txBody>
          <a:bodyPr/>
          <a:lstStyle/>
          <a:p>
            <a:fld id="{EF16938E-D7E2-4466-A38A-263FA3A57FFE}" type="slidenum">
              <a:rPr lang="en-US" smtClean="0"/>
              <a:pPr/>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6938E-D7E2-4466-A38A-263FA3A57FFE}" type="slidenum">
              <a:rPr lang="en-US" smtClean="0"/>
              <a:pPr/>
              <a:t>20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http://www.wichita.gov/CityOffices/PublicWorks/StormWater/Water+Center+Pervious+Pavement+and+Rain+Garden.htm</a:t>
            </a:r>
            <a:endParaRPr lang="en-US" dirty="0"/>
          </a:p>
        </p:txBody>
      </p:sp>
      <p:sp>
        <p:nvSpPr>
          <p:cNvPr id="4" name="Slide Number Placeholder 3"/>
          <p:cNvSpPr>
            <a:spLocks noGrp="1"/>
          </p:cNvSpPr>
          <p:nvPr>
            <p:ph type="sldNum" sz="quarter" idx="10"/>
          </p:nvPr>
        </p:nvSpPr>
        <p:spPr/>
        <p:txBody>
          <a:bodyPr/>
          <a:lstStyle/>
          <a:p>
            <a:fld id="{EF16938E-D7E2-4466-A38A-263FA3A57FFE}" type="slidenum">
              <a:rPr lang="en-US" smtClean="0"/>
              <a:pPr/>
              <a:t>21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http://www.eng.umd.edu/media/pressreleases/images/anacostia1.jpg</a:t>
            </a:r>
            <a:endParaRPr lang="en-US" dirty="0"/>
          </a:p>
        </p:txBody>
      </p:sp>
      <p:sp>
        <p:nvSpPr>
          <p:cNvPr id="4" name="Slide Number Placeholder 3"/>
          <p:cNvSpPr>
            <a:spLocks noGrp="1"/>
          </p:cNvSpPr>
          <p:nvPr>
            <p:ph type="sldNum" sz="quarter" idx="10"/>
          </p:nvPr>
        </p:nvSpPr>
        <p:spPr/>
        <p:txBody>
          <a:bodyPr/>
          <a:lstStyle/>
          <a:p>
            <a:fld id="{EF16938E-D7E2-4466-A38A-263FA3A57FFE}"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8" descr="presback"/>
          <p:cNvPicPr>
            <a:picLocks noChangeAspect="1" noChangeArrowheads="1"/>
          </p:cNvPicPr>
          <p:nvPr userDrawn="1"/>
        </p:nvPicPr>
        <p:blipFill>
          <a:blip r:embed="rId2"/>
          <a:srcRect/>
          <a:stretch>
            <a:fillRect/>
          </a:stretch>
        </p:blipFill>
        <p:spPr bwMode="auto">
          <a:xfrm>
            <a:off x="0" y="-1588"/>
            <a:ext cx="9145588" cy="6859588"/>
          </a:xfrm>
          <a:prstGeom prst="rect">
            <a:avLst/>
          </a:prstGeom>
          <a:noFill/>
          <a:ln w="9525">
            <a:noFill/>
            <a:miter lim="800000"/>
            <a:headEnd/>
            <a:tailEnd/>
          </a:ln>
        </p:spPr>
      </p:pic>
      <p:sp>
        <p:nvSpPr>
          <p:cNvPr id="519170" name="Rectangle 2"/>
          <p:cNvSpPr>
            <a:spLocks noGrp="1" noChangeArrowheads="1"/>
          </p:cNvSpPr>
          <p:nvPr>
            <p:ph type="ctrTitle"/>
          </p:nvPr>
        </p:nvSpPr>
        <p:spPr>
          <a:xfrm>
            <a:off x="1368200" y="2286000"/>
            <a:ext cx="7772400" cy="1143000"/>
          </a:xfrm>
          <a:effectLst/>
        </p:spPr>
        <p:txBody>
          <a:bodyPr/>
          <a:lstStyle>
            <a:lvl1pPr>
              <a:defRPr/>
            </a:lvl1pPr>
          </a:lstStyle>
          <a:p>
            <a:r>
              <a:rPr lang="en-US"/>
              <a:t>Click to edit Master title style</a:t>
            </a:r>
          </a:p>
        </p:txBody>
      </p:sp>
      <p:sp>
        <p:nvSpPr>
          <p:cNvPr id="519171" name="Rectangle 3"/>
          <p:cNvSpPr>
            <a:spLocks noGrp="1" noChangeArrowheads="1"/>
          </p:cNvSpPr>
          <p:nvPr>
            <p:ph type="subTitle" idx="1"/>
          </p:nvPr>
        </p:nvSpPr>
        <p:spPr>
          <a:xfrm>
            <a:off x="20540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smtClean="0">
                <a:effectLst/>
                <a:ea typeface="+mn-ea"/>
              </a:defRPr>
            </a:lvl1pPr>
          </a:lstStyle>
          <a:p>
            <a:pPr>
              <a:defRPr/>
            </a:pPr>
            <a:endParaRPr lang="en-US"/>
          </a:p>
        </p:txBody>
      </p:sp>
      <p:sp>
        <p:nvSpPr>
          <p:cNvPr id="5" name="Rectangle 5"/>
          <p:cNvSpPr>
            <a:spLocks noGrp="1" noChangeArrowheads="1"/>
          </p:cNvSpPr>
          <p:nvPr>
            <p:ph type="ftr" sz="quarter" idx="11"/>
          </p:nvPr>
        </p:nvSpPr>
        <p:spPr/>
        <p:txBody>
          <a:bodyPr/>
          <a:lstStyle>
            <a:lvl1pPr>
              <a:defRPr smtClean="0"/>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vl1pPr>
          </a:lstStyle>
          <a:p>
            <a:pPr>
              <a:defRPr/>
            </a:pPr>
            <a:fld id="{EA3FA6F0-E4B4-468D-A1BD-2897E340022A}" type="slidenum">
              <a:rPr lang="en-US"/>
              <a:pPr>
                <a:defRPr/>
              </a:pPr>
              <a:t>‹#›</a:t>
            </a:fld>
            <a:endParaRPr lang="en-US"/>
          </a:p>
        </p:txBody>
      </p:sp>
      <p:pic>
        <p:nvPicPr>
          <p:cNvPr id="8" name="Picture 9" descr="APAI_Logo_new_2005_square"/>
          <p:cNvPicPr>
            <a:picLocks noChangeAspect="1" noChangeArrowheads="1"/>
          </p:cNvPicPr>
          <p:nvPr userDrawn="1"/>
        </p:nvPicPr>
        <p:blipFill>
          <a:blip r:embed="rId3"/>
          <a:srcRect/>
          <a:stretch>
            <a:fillRect/>
          </a:stretch>
        </p:blipFill>
        <p:spPr bwMode="auto">
          <a:xfrm>
            <a:off x="8616333" y="6328393"/>
            <a:ext cx="473075" cy="4730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6A0AD18-5F9E-4031-8CBA-1BC54905B1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18288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97025" y="0"/>
            <a:ext cx="5337175"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D5715E7-5002-4FA2-B3E5-B883027727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7025" y="126128"/>
            <a:ext cx="73152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BEA09C4-AE1F-4CB3-BE35-50ACC2B1F8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6135815-7D40-4828-9038-AD0DFEF5CCB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676400"/>
            <a:ext cx="3581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676400"/>
            <a:ext cx="3581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8E1260B-C09C-4146-A869-CFF8276ABB3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7C6579FD-A07D-48A1-8224-BB2D6689FC4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F40A8D87-B107-43E7-AD9F-C6E0B775B1D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31EA5E1E-6939-4B96-9CDF-A225787D540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A9AC601-9645-4A24-AAB4-6CACD3118D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08393F3-743B-4FE1-87D1-D86BC0B6BE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8" descr="presback"/>
          <p:cNvPicPr>
            <a:picLocks noChangeAspect="1" noChangeArrowheads="1"/>
          </p:cNvPicPr>
          <p:nvPr userDrawn="1"/>
        </p:nvPicPr>
        <p:blipFill>
          <a:blip r:embed="rId13"/>
          <a:srcRect/>
          <a:stretch>
            <a:fillRect/>
          </a:stretch>
        </p:blipFill>
        <p:spPr bwMode="auto">
          <a:xfrm>
            <a:off x="0" y="-1588"/>
            <a:ext cx="9145588" cy="6859588"/>
          </a:xfrm>
          <a:prstGeom prst="rect">
            <a:avLst/>
          </a:prstGeom>
          <a:noFill/>
          <a:ln w="9525">
            <a:noFill/>
            <a:miter lim="800000"/>
            <a:headEnd/>
            <a:tailEnd/>
          </a:ln>
        </p:spPr>
      </p:pic>
      <p:sp>
        <p:nvSpPr>
          <p:cNvPr id="518146" name="Rectangle 2"/>
          <p:cNvSpPr>
            <a:spLocks noGrp="1" noChangeArrowheads="1"/>
          </p:cNvSpPr>
          <p:nvPr>
            <p:ph type="title"/>
          </p:nvPr>
        </p:nvSpPr>
        <p:spPr bwMode="auto">
          <a:xfrm>
            <a:off x="1597025" y="0"/>
            <a:ext cx="7315200" cy="1143000"/>
          </a:xfrm>
          <a:prstGeom prst="rect">
            <a:avLst/>
          </a:prstGeom>
          <a:noFill/>
          <a:ln w="9525">
            <a:noFill/>
            <a:miter lim="800000"/>
            <a:headEnd/>
            <a:tailEnd/>
          </a:ln>
          <a:effectLst>
            <a:outerShdw dist="53882"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1600200" y="1676400"/>
            <a:ext cx="7315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8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ea typeface="+mn-ea"/>
              </a:defRPr>
            </a:lvl1pPr>
          </a:lstStyle>
          <a:p>
            <a:pPr>
              <a:defRPr/>
            </a:pPr>
            <a:endParaRPr lang="en-US"/>
          </a:p>
        </p:txBody>
      </p:sp>
      <p:sp>
        <p:nvSpPr>
          <p:cNvPr id="518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ea typeface="+mn-ea"/>
              </a:defRPr>
            </a:lvl1pPr>
          </a:lstStyle>
          <a:p>
            <a:pPr>
              <a:defRPr/>
            </a:pPr>
            <a:fld id="{38C361FE-3947-4252-B02B-B0A043E3EAD1}" type="slidenum">
              <a:rPr lang="en-US"/>
              <a:pPr>
                <a:defRPr/>
              </a:pPr>
              <a:t>‹#›</a:t>
            </a:fld>
            <a:endParaRPr lang="en-US"/>
          </a:p>
        </p:txBody>
      </p:sp>
      <p:pic>
        <p:nvPicPr>
          <p:cNvPr id="3079" name="Picture 9" descr="APAI_Logo_new_2005_square"/>
          <p:cNvPicPr>
            <a:picLocks noChangeAspect="1" noChangeArrowheads="1"/>
          </p:cNvPicPr>
          <p:nvPr userDrawn="1"/>
        </p:nvPicPr>
        <p:blipFill>
          <a:blip r:embed="rId14"/>
          <a:srcRect/>
          <a:stretch>
            <a:fillRect/>
          </a:stretch>
        </p:blipFill>
        <p:spPr bwMode="auto">
          <a:xfrm>
            <a:off x="8616333" y="6314745"/>
            <a:ext cx="473075"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rgbClr val="FFE47B"/>
          </a:solidFill>
          <a:latin typeface="Myriad Pro" pitchFamily="-48" charset="0"/>
          <a:ea typeface="Osaka" pitchFamily="-48" charset="-128"/>
        </a:defRPr>
      </a:lvl2pPr>
      <a:lvl3pPr algn="ctr" rtl="0" eaLnBrk="0" fontAlgn="base" hangingPunct="0">
        <a:spcBef>
          <a:spcPct val="0"/>
        </a:spcBef>
        <a:spcAft>
          <a:spcPct val="0"/>
        </a:spcAft>
        <a:defRPr sz="4400">
          <a:solidFill>
            <a:srgbClr val="FFE47B"/>
          </a:solidFill>
          <a:latin typeface="Myriad Pro" pitchFamily="-48" charset="0"/>
          <a:ea typeface="Osaka" pitchFamily="-48" charset="-128"/>
        </a:defRPr>
      </a:lvl3pPr>
      <a:lvl4pPr algn="ctr" rtl="0" eaLnBrk="0" fontAlgn="base" hangingPunct="0">
        <a:spcBef>
          <a:spcPct val="0"/>
        </a:spcBef>
        <a:spcAft>
          <a:spcPct val="0"/>
        </a:spcAft>
        <a:defRPr sz="4400">
          <a:solidFill>
            <a:srgbClr val="FFE47B"/>
          </a:solidFill>
          <a:latin typeface="Myriad Pro" pitchFamily="-48" charset="0"/>
          <a:ea typeface="Osaka" pitchFamily="-48" charset="-128"/>
        </a:defRPr>
      </a:lvl4pPr>
      <a:lvl5pPr algn="ctr" rtl="0" eaLnBrk="0" fontAlgn="base" hangingPunct="0">
        <a:spcBef>
          <a:spcPct val="0"/>
        </a:spcBef>
        <a:spcAft>
          <a:spcPct val="0"/>
        </a:spcAft>
        <a:defRPr sz="4400">
          <a:solidFill>
            <a:srgbClr val="FFE47B"/>
          </a:solidFill>
          <a:latin typeface="Myriad Pro" pitchFamily="-48" charset="0"/>
          <a:ea typeface="Osaka" pitchFamily="-48" charset="-128"/>
        </a:defRPr>
      </a:lvl5pPr>
      <a:lvl6pPr marL="457200" algn="ctr" rtl="0" fontAlgn="base">
        <a:spcBef>
          <a:spcPct val="0"/>
        </a:spcBef>
        <a:spcAft>
          <a:spcPct val="0"/>
        </a:spcAft>
        <a:defRPr sz="4400">
          <a:solidFill>
            <a:srgbClr val="FFE47B"/>
          </a:solidFill>
          <a:latin typeface="Myriad Pro" pitchFamily="-48" charset="0"/>
          <a:ea typeface="Osaka" pitchFamily="-48" charset="-128"/>
        </a:defRPr>
      </a:lvl6pPr>
      <a:lvl7pPr marL="914400" algn="ctr" rtl="0" fontAlgn="base">
        <a:spcBef>
          <a:spcPct val="0"/>
        </a:spcBef>
        <a:spcAft>
          <a:spcPct val="0"/>
        </a:spcAft>
        <a:defRPr sz="4400">
          <a:solidFill>
            <a:srgbClr val="FFE47B"/>
          </a:solidFill>
          <a:latin typeface="Myriad Pro" pitchFamily="-48" charset="0"/>
          <a:ea typeface="Osaka" pitchFamily="-48" charset="-128"/>
        </a:defRPr>
      </a:lvl7pPr>
      <a:lvl8pPr marL="1371600" algn="ctr" rtl="0" fontAlgn="base">
        <a:spcBef>
          <a:spcPct val="0"/>
        </a:spcBef>
        <a:spcAft>
          <a:spcPct val="0"/>
        </a:spcAft>
        <a:defRPr sz="4400">
          <a:solidFill>
            <a:srgbClr val="FFE47B"/>
          </a:solidFill>
          <a:latin typeface="Myriad Pro" pitchFamily="-48" charset="0"/>
          <a:ea typeface="Osaka" pitchFamily="-48" charset="-128"/>
        </a:defRPr>
      </a:lvl8pPr>
      <a:lvl9pPr marL="1828800" algn="ctr" rtl="0" fontAlgn="base">
        <a:spcBef>
          <a:spcPct val="0"/>
        </a:spcBef>
        <a:spcAft>
          <a:spcPct val="0"/>
        </a:spcAft>
        <a:defRPr sz="4400">
          <a:solidFill>
            <a:srgbClr val="FFE47B"/>
          </a:solidFill>
          <a:latin typeface="Myriad Pro" pitchFamily="-48" charset="0"/>
          <a:ea typeface="Osaka" pitchFamily="-48"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rgbClr val="FFE47B"/>
          </a:solidFill>
          <a:latin typeface="+mn-lt"/>
          <a:ea typeface="+mn-ea"/>
        </a:defRPr>
      </a:lvl6pPr>
      <a:lvl7pPr marL="2971800" indent="-228600" algn="l" rtl="0" fontAlgn="base">
        <a:spcBef>
          <a:spcPct val="20000"/>
        </a:spcBef>
        <a:spcAft>
          <a:spcPct val="0"/>
        </a:spcAft>
        <a:buChar char="»"/>
        <a:defRPr sz="2000">
          <a:solidFill>
            <a:srgbClr val="FFE47B"/>
          </a:solidFill>
          <a:latin typeface="+mn-lt"/>
          <a:ea typeface="+mn-ea"/>
        </a:defRPr>
      </a:lvl7pPr>
      <a:lvl8pPr marL="3429000" indent="-228600" algn="l" rtl="0" fontAlgn="base">
        <a:spcBef>
          <a:spcPct val="20000"/>
        </a:spcBef>
        <a:spcAft>
          <a:spcPct val="0"/>
        </a:spcAft>
        <a:buChar char="»"/>
        <a:defRPr sz="2000">
          <a:solidFill>
            <a:srgbClr val="FFE47B"/>
          </a:solidFill>
          <a:latin typeface="+mn-lt"/>
          <a:ea typeface="+mn-ea"/>
        </a:defRPr>
      </a:lvl8pPr>
      <a:lvl9pPr marL="3886200" indent="-228600" algn="l" rtl="0" fontAlgn="base">
        <a:spcBef>
          <a:spcPct val="20000"/>
        </a:spcBef>
        <a:spcAft>
          <a:spcPct val="0"/>
        </a:spcAft>
        <a:buChar char="»"/>
        <a:defRPr sz="2000">
          <a:solidFill>
            <a:srgbClr val="FFE47B"/>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iswr.eng.monash.edu.au/research/projects/stormwater/final_report.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www.dnrec.delaware.gov/News/Pages/DNRECoffersrainbarrelsatdiscountpriceinMay.aspx"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Text Box 7"/>
          <p:cNvSpPr txBox="1">
            <a:spLocks noGrp="1" noChangeArrowheads="1"/>
          </p:cNvSpPr>
          <p:nvPr>
            <p:ph type="ctrTitle"/>
          </p:nvPr>
        </p:nvSpPr>
        <p:spPr/>
        <p:txBody>
          <a:bodyPr/>
          <a:lstStyle/>
          <a:p>
            <a:r>
              <a:rPr lang="en-US" dirty="0" err="1" smtClean="0"/>
              <a:t>Stormwater</a:t>
            </a:r>
            <a:r>
              <a:rPr lang="en-US" dirty="0" smtClean="0"/>
              <a:t> Harvesting</a:t>
            </a:r>
            <a:br>
              <a:rPr lang="en-US" dirty="0" smtClean="0"/>
            </a:br>
            <a:r>
              <a:rPr lang="en-US" dirty="0" smtClean="0"/>
              <a:t>A Solution for our Perils?</a:t>
            </a:r>
            <a:endParaRPr lang="en-US" dirty="0"/>
          </a:p>
        </p:txBody>
      </p:sp>
      <p:sp>
        <p:nvSpPr>
          <p:cNvPr id="13" name="Subtitle 12"/>
          <p:cNvSpPr>
            <a:spLocks noGrp="1"/>
          </p:cNvSpPr>
          <p:nvPr>
            <p:ph type="subTitle" idx="1"/>
          </p:nvPr>
        </p:nvSpPr>
        <p:spPr/>
        <p:txBody>
          <a:bodyPr/>
          <a:lstStyle/>
          <a:p>
            <a:r>
              <a:rPr lang="en-US" dirty="0" smtClean="0"/>
              <a:t>Ellen T. McDonald, Ph.D., P.E.</a:t>
            </a:r>
          </a:p>
          <a:p>
            <a:r>
              <a:rPr lang="en-US" dirty="0" smtClean="0"/>
              <a:t>Alan Plummer Associates, Inc.</a:t>
            </a:r>
            <a:endParaRPr lang="en-US" dirty="0"/>
          </a:p>
        </p:txBody>
      </p:sp>
      <p:sp>
        <p:nvSpPr>
          <p:cNvPr id="76814" name="Text Box 14"/>
          <p:cNvSpPr txBox="1">
            <a:spLocks noChangeArrowheads="1"/>
          </p:cNvSpPr>
          <p:nvPr/>
        </p:nvSpPr>
        <p:spPr bwMode="auto">
          <a:xfrm>
            <a:off x="4573588" y="311150"/>
            <a:ext cx="1231900" cy="579438"/>
          </a:xfrm>
          <a:prstGeom prst="rect">
            <a:avLst/>
          </a:prstGeom>
          <a:noFill/>
          <a:ln w="9525">
            <a:noFill/>
            <a:miter lim="800000"/>
            <a:headEnd/>
            <a:tailEnd/>
          </a:ln>
          <a:effectLst/>
        </p:spPr>
        <p:txBody>
          <a:bodyPr>
            <a:spAutoFit/>
          </a:bodyPr>
          <a:lstStyle/>
          <a:p>
            <a:endParaRPr lang="en-US" sz="3200" dirty="0"/>
          </a:p>
        </p:txBody>
      </p:sp>
      <p:sp>
        <p:nvSpPr>
          <p:cNvPr id="76815" name="Rectangle 15"/>
          <p:cNvSpPr>
            <a:spLocks noChangeArrowheads="1"/>
          </p:cNvSpPr>
          <p:nvPr/>
        </p:nvSpPr>
        <p:spPr bwMode="auto">
          <a:xfrm>
            <a:off x="2979134" y="361585"/>
            <a:ext cx="4605108" cy="830997"/>
          </a:xfrm>
          <a:prstGeom prst="rect">
            <a:avLst/>
          </a:prstGeom>
          <a:noFill/>
          <a:ln w="9525">
            <a:noFill/>
            <a:miter lim="800000"/>
            <a:headEnd/>
            <a:tailEnd/>
          </a:ln>
          <a:effectLst/>
        </p:spPr>
        <p:txBody>
          <a:bodyPr wrap="none">
            <a:spAutoFit/>
          </a:bodyPr>
          <a:lstStyle/>
          <a:p>
            <a:pPr algn="ctr"/>
            <a:r>
              <a:rPr lang="en-US" sz="2400" dirty="0" smtClean="0">
                <a:solidFill>
                  <a:schemeClr val="bg1"/>
                </a:solidFill>
              </a:rPr>
              <a:t>Texas Innovative Water Seminar</a:t>
            </a:r>
          </a:p>
          <a:p>
            <a:pPr algn="ctr"/>
            <a:r>
              <a:rPr lang="en-US" sz="2400" dirty="0" smtClean="0">
                <a:solidFill>
                  <a:schemeClr val="bg1"/>
                </a:solidFill>
              </a:rPr>
              <a:t>October 12, 2010</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What is potential for stormwater harvesting in Texas?</a:t>
            </a:r>
            <a:endParaRPr lang="en-US" sz="3600" dirty="0"/>
          </a:p>
        </p:txBody>
      </p:sp>
      <p:pic>
        <p:nvPicPr>
          <p:cNvPr id="4" name="Picture 3" descr="untitled.bmp"/>
          <p:cNvPicPr>
            <a:picLocks noChangeAspect="1"/>
          </p:cNvPicPr>
          <p:nvPr/>
        </p:nvPicPr>
        <p:blipFill>
          <a:blip r:embed="rId3" cstate="print"/>
          <a:stretch>
            <a:fillRect/>
          </a:stretch>
        </p:blipFill>
        <p:spPr>
          <a:xfrm>
            <a:off x="2690484" y="2948152"/>
            <a:ext cx="4322177" cy="3405351"/>
          </a:xfrm>
          <a:prstGeom prst="rect">
            <a:avLst/>
          </a:prstGeom>
        </p:spPr>
      </p:pic>
      <p:pic>
        <p:nvPicPr>
          <p:cNvPr id="26631" name="Picture 7"/>
          <p:cNvPicPr>
            <a:picLocks noChangeAspect="1" noChangeArrowheads="1"/>
          </p:cNvPicPr>
          <p:nvPr/>
        </p:nvPicPr>
        <p:blipFill>
          <a:blip r:embed="rId4" cstate="print"/>
          <a:srcRect/>
          <a:stretch>
            <a:fillRect/>
          </a:stretch>
        </p:blipFill>
        <p:spPr bwMode="auto">
          <a:xfrm>
            <a:off x="5817476" y="1613851"/>
            <a:ext cx="3021669" cy="2941564"/>
          </a:xfrm>
          <a:prstGeom prst="rect">
            <a:avLst/>
          </a:prstGeom>
          <a:noFill/>
          <a:ln w="9525">
            <a:noFill/>
            <a:miter lim="800000"/>
            <a:headEnd/>
            <a:tailEnd/>
          </a:ln>
          <a:effectLst/>
        </p:spPr>
      </p:pic>
      <p:sp>
        <p:nvSpPr>
          <p:cNvPr id="5" name="Rectangle 4"/>
          <p:cNvSpPr/>
          <p:nvPr/>
        </p:nvSpPr>
        <p:spPr>
          <a:xfrm>
            <a:off x="1986455" y="6642556"/>
            <a:ext cx="4572000" cy="215444"/>
          </a:xfrm>
          <a:prstGeom prst="rect">
            <a:avLst/>
          </a:prstGeom>
        </p:spPr>
        <p:txBody>
          <a:bodyPr>
            <a:spAutoFit/>
          </a:bodyPr>
          <a:lstStyle/>
          <a:p>
            <a:r>
              <a:rPr lang="en-US" sz="800" dirty="0" smtClean="0">
                <a:solidFill>
                  <a:schemeClr val="bg1"/>
                </a:solidFill>
              </a:rPr>
              <a:t>Reference: http://www.thegreenguide.com/buying-guides/rain-barrels/img/rain-barrel-330.jpg</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Factors influencing stormwater harvesting potential</a:t>
            </a:r>
            <a:endParaRPr lang="en-US" sz="3600" dirty="0"/>
          </a:p>
        </p:txBody>
      </p:sp>
      <p:sp>
        <p:nvSpPr>
          <p:cNvPr id="3" name="Content Placeholder 2"/>
          <p:cNvSpPr>
            <a:spLocks noGrp="1"/>
          </p:cNvSpPr>
          <p:nvPr>
            <p:ph idx="1"/>
          </p:nvPr>
        </p:nvSpPr>
        <p:spPr/>
        <p:txBody>
          <a:bodyPr>
            <a:normAutofit/>
          </a:bodyPr>
          <a:lstStyle/>
          <a:p>
            <a:r>
              <a:rPr lang="en-US" dirty="0" smtClean="0"/>
              <a:t>Supply</a:t>
            </a:r>
          </a:p>
          <a:p>
            <a:pPr lvl="1"/>
            <a:r>
              <a:rPr lang="en-US" dirty="0" smtClean="0"/>
              <a:t>Rainfall volume, frequency, timing</a:t>
            </a:r>
          </a:p>
          <a:p>
            <a:pPr lvl="1"/>
            <a:r>
              <a:rPr lang="en-US" dirty="0" smtClean="0"/>
              <a:t>Runoff potential</a:t>
            </a:r>
          </a:p>
          <a:p>
            <a:pPr lvl="1"/>
            <a:r>
              <a:rPr lang="en-US" dirty="0" smtClean="0"/>
              <a:t>Evaporative losses</a:t>
            </a:r>
          </a:p>
          <a:p>
            <a:r>
              <a:rPr lang="en-US" dirty="0" smtClean="0"/>
              <a:t>Demand</a:t>
            </a:r>
          </a:p>
          <a:p>
            <a:pPr lvl="1"/>
            <a:r>
              <a:rPr lang="en-US" dirty="0" smtClean="0"/>
              <a:t>Projected water needs and timing</a:t>
            </a:r>
          </a:p>
          <a:p>
            <a:pPr lvl="1"/>
            <a:r>
              <a:rPr lang="en-US" dirty="0" smtClean="0"/>
              <a:t>Climatic region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Factors influencing stormwater harvesting potential</a:t>
            </a:r>
            <a:endParaRPr lang="en-US" sz="3600" dirty="0"/>
          </a:p>
        </p:txBody>
      </p:sp>
      <p:sp>
        <p:nvSpPr>
          <p:cNvPr id="3" name="Content Placeholder 2"/>
          <p:cNvSpPr>
            <a:spLocks noGrp="1"/>
          </p:cNvSpPr>
          <p:nvPr>
            <p:ph idx="1"/>
          </p:nvPr>
        </p:nvSpPr>
        <p:spPr/>
        <p:txBody>
          <a:bodyPr>
            <a:normAutofit/>
          </a:bodyPr>
          <a:lstStyle/>
          <a:p>
            <a:r>
              <a:rPr lang="en-US" dirty="0" smtClean="0"/>
              <a:t>Implementation issues</a:t>
            </a:r>
          </a:p>
          <a:p>
            <a:pPr lvl="1"/>
            <a:r>
              <a:rPr lang="en-US" dirty="0" smtClean="0"/>
              <a:t>Cost of other water supply alternatives</a:t>
            </a:r>
          </a:p>
          <a:p>
            <a:pPr lvl="1"/>
            <a:r>
              <a:rPr lang="en-US" dirty="0" smtClean="0"/>
              <a:t>ASR potential</a:t>
            </a:r>
          </a:p>
          <a:p>
            <a:r>
              <a:rPr lang="en-US" dirty="0" smtClean="0"/>
              <a:t>Other</a:t>
            </a:r>
          </a:p>
          <a:p>
            <a:pPr lvl="1"/>
            <a:r>
              <a:rPr lang="en-US" dirty="0" smtClean="0"/>
              <a:t>Stormwater quality</a:t>
            </a:r>
          </a:p>
          <a:p>
            <a:pPr lvl="1"/>
            <a:r>
              <a:rPr lang="en-US" dirty="0" smtClean="0"/>
              <a:t>Environmental impacts</a:t>
            </a:r>
          </a:p>
          <a:p>
            <a:pPr lvl="1"/>
            <a:r>
              <a:rPr lang="en-US" dirty="0" smtClean="0"/>
              <a:t>Public acceptance</a:t>
            </a:r>
          </a:p>
          <a:p>
            <a:pPr lvl="1"/>
            <a:r>
              <a:rPr lang="en-US" dirty="0" smtClean="0"/>
              <a:t>Water rights issues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potential by planning region </a:t>
            </a:r>
            <a:endParaRPr lang="en-US" dirty="0"/>
          </a:p>
        </p:txBody>
      </p:sp>
      <p:pic>
        <p:nvPicPr>
          <p:cNvPr id="4" name="Content Placeholder 3" descr="RegPotential.tif"/>
          <p:cNvPicPr>
            <a:picLocks noGrp="1" noChangeAspect="1"/>
          </p:cNvPicPr>
          <p:nvPr>
            <p:ph idx="1"/>
          </p:nvPr>
        </p:nvPicPr>
        <p:blipFill>
          <a:blip r:embed="rId3" cstate="print"/>
          <a:srcRect l="2715" t="10967" r="6078" b="8649"/>
          <a:stretch>
            <a:fillRect/>
          </a:stretch>
        </p:blipFill>
        <p:spPr>
          <a:xfrm>
            <a:off x="2133600" y="1995988"/>
            <a:ext cx="6781800" cy="461862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Project Implementation</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step- </a:t>
            </a:r>
            <a:br>
              <a:rPr lang="en-US" dirty="0" smtClean="0"/>
            </a:br>
            <a:r>
              <a:rPr lang="en-US" dirty="0" smtClean="0"/>
              <a:t>develop a plan!</a:t>
            </a:r>
            <a:endParaRPr lang="en-US" dirty="0"/>
          </a:p>
        </p:txBody>
      </p:sp>
      <p:sp>
        <p:nvSpPr>
          <p:cNvPr id="3" name="Content Placeholder 2"/>
          <p:cNvSpPr>
            <a:spLocks noGrp="1"/>
          </p:cNvSpPr>
          <p:nvPr>
            <p:ph idx="1"/>
          </p:nvPr>
        </p:nvSpPr>
        <p:spPr/>
        <p:txBody>
          <a:bodyPr/>
          <a:lstStyle/>
          <a:p>
            <a:r>
              <a:rPr lang="en-US" dirty="0" smtClean="0"/>
              <a:t>Define</a:t>
            </a:r>
          </a:p>
          <a:p>
            <a:pPr lvl="1"/>
            <a:r>
              <a:rPr lang="en-US" dirty="0" smtClean="0"/>
              <a:t>Project objectives</a:t>
            </a:r>
          </a:p>
          <a:p>
            <a:pPr lvl="1"/>
            <a:r>
              <a:rPr lang="en-US" dirty="0" smtClean="0"/>
              <a:t>Site and watershed characteristics</a:t>
            </a:r>
          </a:p>
          <a:p>
            <a:pPr lvl="1"/>
            <a:r>
              <a:rPr lang="en-US" dirty="0" smtClean="0"/>
              <a:t>Potential users/demands</a:t>
            </a:r>
          </a:p>
          <a:p>
            <a:pPr lvl="1"/>
            <a:r>
              <a:rPr lang="en-US" dirty="0" smtClean="0"/>
              <a:t>Regulatory constraints</a:t>
            </a:r>
          </a:p>
        </p:txBody>
      </p:sp>
      <p:pic>
        <p:nvPicPr>
          <p:cNvPr id="121858" name="Picture 2" descr="C:\Documents and Settings\ellen\Local Settings\Temporary Internet Files\Content.IE5\SLDB7N7Q\MC900078732[1].wmf"/>
          <p:cNvPicPr>
            <a:picLocks noChangeAspect="1" noChangeArrowheads="1"/>
          </p:cNvPicPr>
          <p:nvPr/>
        </p:nvPicPr>
        <p:blipFill>
          <a:blip r:embed="rId2"/>
          <a:srcRect/>
          <a:stretch>
            <a:fillRect/>
          </a:stretch>
        </p:blipFill>
        <p:spPr bwMode="auto">
          <a:xfrm>
            <a:off x="6176107" y="4031626"/>
            <a:ext cx="1706652" cy="244061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step- </a:t>
            </a:r>
            <a:br>
              <a:rPr lang="en-US" dirty="0" smtClean="0"/>
            </a:br>
            <a:r>
              <a:rPr lang="en-US" dirty="0" smtClean="0"/>
              <a:t>develop a plan!</a:t>
            </a:r>
            <a:endParaRPr lang="en-US" dirty="0"/>
          </a:p>
        </p:txBody>
      </p:sp>
      <p:sp>
        <p:nvSpPr>
          <p:cNvPr id="3" name="Content Placeholder 2"/>
          <p:cNvSpPr>
            <a:spLocks noGrp="1"/>
          </p:cNvSpPr>
          <p:nvPr>
            <p:ph idx="1"/>
          </p:nvPr>
        </p:nvSpPr>
        <p:spPr/>
        <p:txBody>
          <a:bodyPr/>
          <a:lstStyle/>
          <a:p>
            <a:r>
              <a:rPr lang="en-US" dirty="0" smtClean="0"/>
              <a:t>Quantify stormwater availability</a:t>
            </a:r>
          </a:p>
          <a:p>
            <a:r>
              <a:rPr lang="en-US" dirty="0" smtClean="0"/>
              <a:t>Evaluate environmental issues</a:t>
            </a:r>
          </a:p>
          <a:p>
            <a:r>
              <a:rPr lang="en-US" dirty="0" smtClean="0"/>
              <a:t>Determine water quality/treatment requirements</a:t>
            </a:r>
          </a:p>
          <a:p>
            <a:r>
              <a:rPr lang="en-US" dirty="0" smtClean="0"/>
              <a:t>Identify public awareness needs</a:t>
            </a:r>
          </a:p>
          <a:p>
            <a:r>
              <a:rPr lang="en-US" dirty="0" smtClean="0"/>
              <a:t>Plan for risk management</a:t>
            </a:r>
          </a:p>
          <a:p>
            <a:r>
              <a:rPr lang="en-US" dirty="0" smtClean="0"/>
              <a:t>Evaluate costs/benefits</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storage??</a:t>
            </a:r>
            <a:endParaRPr lang="en-US" dirty="0"/>
          </a:p>
        </p:txBody>
      </p:sp>
      <p:sp>
        <p:nvSpPr>
          <p:cNvPr id="18437" name="Rectangle 5"/>
          <p:cNvSpPr>
            <a:spLocks noChangeArrowheads="1"/>
          </p:cNvSpPr>
          <p:nvPr/>
        </p:nvSpPr>
        <p:spPr bwMode="auto">
          <a:xfrm>
            <a:off x="3025937" y="6242447"/>
            <a:ext cx="454151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800" b="0" i="0" u="none" strike="noStrike" cap="none" normalizeH="0" baseline="0" dirty="0" smtClean="0">
                <a:ln>
                  <a:noFill/>
                </a:ln>
                <a:solidFill>
                  <a:schemeClr val="bg1"/>
                </a:solidFill>
                <a:effectLst/>
                <a:latin typeface="Arial" pitchFamily="34" charset="0"/>
                <a:ea typeface="Times New Roman" pitchFamily="18" charset="0"/>
              </a:rPr>
              <a:t>Adapted </a:t>
            </a:r>
            <a:r>
              <a:rPr lang="en-US" sz="800" u="sng" dirty="0" smtClean="0">
                <a:solidFill>
                  <a:schemeClr val="bg1"/>
                </a:solidFill>
              </a:rPr>
              <a:t>Mitchell</a:t>
            </a:r>
            <a:r>
              <a:rPr lang="en-US" sz="800" dirty="0" smtClean="0">
                <a:solidFill>
                  <a:schemeClr val="bg1"/>
                </a:solidFill>
              </a:rPr>
              <a:t>, V.G., Hatt, B.E., Deletic, A., Fletcher, T., McCarthy, D., and Magyar, M., 2006b, Integrated Stormwater Treatment and Harvesting Technical Guidance Report: prepared for the Institute for Sustainable Water Resources, Monash University, ISWR Report 06/05, URL </a:t>
            </a:r>
            <a:r>
              <a:rPr lang="en-US" sz="800" u="sng" dirty="0" smtClean="0">
                <a:solidFill>
                  <a:schemeClr val="bg1"/>
                </a:solidFill>
                <a:hlinkClick r:id="rId2"/>
              </a:rPr>
              <a:t>http://iswr.eng.monash.edu.au/research/projects/stormwater/final_report.pdf</a:t>
            </a:r>
            <a:r>
              <a:rPr lang="en-US" sz="1000" dirty="0" smtClean="0">
                <a:solidFill>
                  <a:schemeClr val="bg1"/>
                </a:solidFill>
              </a:rPr>
              <a:t>.</a:t>
            </a:r>
            <a:endParaRPr lang="en-US" sz="1000" dirty="0">
              <a:solidFill>
                <a:schemeClr val="bg1"/>
              </a:solidFill>
            </a:endParaRPr>
          </a:p>
        </p:txBody>
      </p:sp>
      <p:graphicFrame>
        <p:nvGraphicFramePr>
          <p:cNvPr id="24" name="Chart 23"/>
          <p:cNvGraphicFramePr/>
          <p:nvPr/>
        </p:nvGraphicFramePr>
        <p:xfrm>
          <a:off x="2485696" y="1696545"/>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5" name="Right Brace 24"/>
          <p:cNvSpPr/>
          <p:nvPr/>
        </p:nvSpPr>
        <p:spPr>
          <a:xfrm>
            <a:off x="3515710" y="3499945"/>
            <a:ext cx="409904" cy="1781503"/>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Rectangle 5"/>
          <p:cNvSpPr>
            <a:spLocks noChangeArrowheads="1"/>
          </p:cNvSpPr>
          <p:nvPr/>
        </p:nvSpPr>
        <p:spPr bwMode="auto">
          <a:xfrm>
            <a:off x="3966612" y="3909821"/>
            <a:ext cx="256031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1600" b="0" i="0" u="none" strike="noStrike" cap="none" normalizeH="0" baseline="0" dirty="0" smtClean="0">
                <a:ln>
                  <a:noFill/>
                </a:ln>
                <a:solidFill>
                  <a:schemeClr val="bg1"/>
                </a:solidFill>
                <a:effectLst/>
                <a:latin typeface="Arial" pitchFamily="34" charset="0"/>
                <a:ea typeface="Times New Roman" pitchFamily="18" charset="0"/>
              </a:rPr>
              <a:t>Small increases</a:t>
            </a:r>
            <a:r>
              <a:rPr kumimoji="0" lang="en-US" sz="1600" b="0" i="0" u="none" strike="noStrike" cap="none" normalizeH="0" dirty="0" smtClean="0">
                <a:ln>
                  <a:noFill/>
                </a:ln>
                <a:solidFill>
                  <a:schemeClr val="bg1"/>
                </a:solidFill>
                <a:effectLst/>
                <a:latin typeface="Arial" pitchFamily="34" charset="0"/>
                <a:ea typeface="Times New Roman" pitchFamily="18" charset="0"/>
              </a:rPr>
              <a:t> in storage capacity give large increases in yield reliability. </a:t>
            </a:r>
            <a:endParaRPr lang="en-US" sz="1600" dirty="0">
              <a:solidFill>
                <a:schemeClr val="bg1"/>
              </a:solidFill>
            </a:endParaRPr>
          </a:p>
        </p:txBody>
      </p:sp>
      <p:sp>
        <p:nvSpPr>
          <p:cNvPr id="29" name="Right Brace 28"/>
          <p:cNvSpPr/>
          <p:nvPr/>
        </p:nvSpPr>
        <p:spPr>
          <a:xfrm rot="16200000">
            <a:off x="5441733" y="646386"/>
            <a:ext cx="517635" cy="3549867"/>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Rectangle 5"/>
          <p:cNvSpPr>
            <a:spLocks noChangeArrowheads="1"/>
          </p:cNvSpPr>
          <p:nvPr/>
        </p:nvSpPr>
        <p:spPr bwMode="auto">
          <a:xfrm>
            <a:off x="3866757" y="1470325"/>
            <a:ext cx="434707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1600" b="0" i="0" u="none" strike="noStrike" cap="none" normalizeH="0" baseline="0" dirty="0" smtClean="0">
                <a:ln>
                  <a:noFill/>
                </a:ln>
                <a:solidFill>
                  <a:schemeClr val="bg1"/>
                </a:solidFill>
                <a:effectLst/>
                <a:latin typeface="Arial" pitchFamily="34" charset="0"/>
                <a:ea typeface="Times New Roman" pitchFamily="18" charset="0"/>
              </a:rPr>
              <a:t>Diminishing returns: large increases in storage capacity only give small increases in yield reliability. </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and what kind of treatment?</a:t>
            </a:r>
            <a:endParaRPr lang="en-US" dirty="0"/>
          </a:p>
        </p:txBody>
      </p:sp>
      <p:sp>
        <p:nvSpPr>
          <p:cNvPr id="3" name="Content Placeholder 2"/>
          <p:cNvSpPr>
            <a:spLocks noGrp="1"/>
          </p:cNvSpPr>
          <p:nvPr>
            <p:ph idx="1"/>
          </p:nvPr>
        </p:nvSpPr>
        <p:spPr/>
        <p:txBody>
          <a:bodyPr>
            <a:normAutofit/>
          </a:bodyPr>
          <a:lstStyle/>
          <a:p>
            <a:r>
              <a:rPr lang="en-US" dirty="0" smtClean="0"/>
              <a:t>Depends on end use and project goals</a:t>
            </a:r>
          </a:p>
        </p:txBody>
      </p:sp>
      <p:pic>
        <p:nvPicPr>
          <p:cNvPr id="17410" name="Picture 2"/>
          <p:cNvPicPr>
            <a:picLocks noChangeAspect="1" noChangeArrowheads="1"/>
          </p:cNvPicPr>
          <p:nvPr/>
        </p:nvPicPr>
        <p:blipFill>
          <a:blip r:embed="rId2" cstate="print"/>
          <a:srcRect/>
          <a:stretch>
            <a:fillRect/>
          </a:stretch>
        </p:blipFill>
        <p:spPr bwMode="auto">
          <a:xfrm>
            <a:off x="4032473" y="3050480"/>
            <a:ext cx="2762466" cy="34449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Content Placeholder 2"/>
          <p:cNvSpPr>
            <a:spLocks noGrp="1"/>
          </p:cNvSpPr>
          <p:nvPr>
            <p:ph idx="1"/>
          </p:nvPr>
        </p:nvSpPr>
        <p:spPr>
          <a:xfrm>
            <a:off x="2606566" y="1571296"/>
            <a:ext cx="6781800" cy="4648200"/>
          </a:xfrm>
        </p:spPr>
        <p:txBody>
          <a:bodyPr>
            <a:normAutofit/>
          </a:bodyPr>
          <a:lstStyle/>
          <a:p>
            <a:pPr marL="514350" indent="-514350">
              <a:buAutoNum type="arabicParenR"/>
            </a:pPr>
            <a:r>
              <a:rPr lang="en-US" dirty="0" smtClean="0"/>
              <a:t>Vegetative </a:t>
            </a:r>
          </a:p>
          <a:p>
            <a:pPr marL="514350" indent="-514350">
              <a:buNone/>
            </a:pPr>
            <a:r>
              <a:rPr lang="en-US" dirty="0" smtClean="0"/>
              <a:t>	(grassed swales, filter strips)</a:t>
            </a:r>
          </a:p>
        </p:txBody>
      </p:sp>
      <p:pic>
        <p:nvPicPr>
          <p:cNvPr id="6" name="Picture 5" descr="Swale3.jpg"/>
          <p:cNvPicPr>
            <a:picLocks noChangeAspect="1"/>
          </p:cNvPicPr>
          <p:nvPr/>
        </p:nvPicPr>
        <p:blipFill>
          <a:blip r:embed="rId3" cstate="print"/>
          <a:stretch>
            <a:fillRect/>
          </a:stretch>
        </p:blipFill>
        <p:spPr>
          <a:xfrm>
            <a:off x="2869325" y="2825969"/>
            <a:ext cx="4829504" cy="3622128"/>
          </a:xfrm>
          <a:prstGeom prst="rect">
            <a:avLst/>
          </a:prstGeom>
        </p:spPr>
      </p:pic>
      <p:sp>
        <p:nvSpPr>
          <p:cNvPr id="5" name="Rectangle 4"/>
          <p:cNvSpPr/>
          <p:nvPr/>
        </p:nvSpPr>
        <p:spPr>
          <a:xfrm>
            <a:off x="1907626" y="6489799"/>
            <a:ext cx="2695904" cy="830997"/>
          </a:xfrm>
          <a:prstGeom prst="rect">
            <a:avLst/>
          </a:prstGeom>
        </p:spPr>
        <p:txBody>
          <a:bodyPr wrap="square">
            <a:spAutoFit/>
          </a:bodyPr>
          <a:lstStyle/>
          <a:p>
            <a:r>
              <a:rPr lang="en-US" sz="800" dirty="0" smtClean="0">
                <a:solidFill>
                  <a:schemeClr val="bg1"/>
                </a:solidFill>
              </a:rPr>
              <a:t>Reference: http://www.spokanewastewater.org/images/Swale3.jpg</a:t>
            </a: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a:bodyPr>
          <a:lstStyle/>
          <a:p>
            <a:r>
              <a:rPr lang="en-US" dirty="0" smtClean="0"/>
              <a:t>TWDB Research Project # 0804830853- </a:t>
            </a:r>
            <a:r>
              <a:rPr lang="en-US" i="1" dirty="0" smtClean="0"/>
              <a:t>Stormwater Harvesting as a Water Management Strategy</a:t>
            </a:r>
          </a:p>
          <a:p>
            <a:pPr lvl="1"/>
            <a:r>
              <a:rPr lang="en-US" dirty="0" smtClean="0"/>
              <a:t>Jorge Arroyo, Dr. Saqib Shirazi (TWDB)</a:t>
            </a:r>
          </a:p>
          <a:p>
            <a:pPr lvl="1"/>
            <a:r>
              <a:rPr lang="en-US" dirty="0" smtClean="0"/>
              <a:t>Margie </a:t>
            </a:r>
            <a:r>
              <a:rPr lang="en-US" dirty="0" smtClean="0"/>
              <a:t>Nellor (Nellor Environmental Associates, Inc.)</a:t>
            </a:r>
          </a:p>
          <a:p>
            <a:pPr lvl="1"/>
            <a:r>
              <a:rPr lang="en-US" dirty="0" smtClean="0"/>
              <a:t>Andrew Chastain-Howley (Miya Water)</a:t>
            </a:r>
          </a:p>
          <a:p>
            <a:pPr lvl="1"/>
            <a:r>
              <a:rPr lang="en-US" dirty="0" smtClean="0"/>
              <a:t>Brian McDonald, Alan Plummer (APAI)</a:t>
            </a:r>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Content Placeholder 2"/>
          <p:cNvSpPr>
            <a:spLocks noGrp="1"/>
          </p:cNvSpPr>
          <p:nvPr>
            <p:ph idx="1"/>
          </p:nvPr>
        </p:nvSpPr>
        <p:spPr>
          <a:xfrm>
            <a:off x="2117834" y="1524000"/>
            <a:ext cx="6781800" cy="4648200"/>
          </a:xfrm>
        </p:spPr>
        <p:txBody>
          <a:bodyPr>
            <a:normAutofit/>
          </a:bodyPr>
          <a:lstStyle/>
          <a:p>
            <a:pPr>
              <a:buNone/>
            </a:pPr>
            <a:r>
              <a:rPr lang="en-US" dirty="0" smtClean="0"/>
              <a:t>2) Detention facilities </a:t>
            </a:r>
          </a:p>
          <a:p>
            <a:pPr>
              <a:buNone/>
            </a:pPr>
            <a:r>
              <a:rPr lang="en-US" dirty="0" smtClean="0"/>
              <a:t>	(ponds, wetlands)</a:t>
            </a:r>
            <a:endParaRPr lang="en-US" dirty="0"/>
          </a:p>
        </p:txBody>
      </p:sp>
      <p:pic>
        <p:nvPicPr>
          <p:cNvPr id="146435" name="Picture 3" descr="L:\users\share\Wetland_pictures\2007-01-30_Estero_Llano_Grande\DSCF0491.JPG"/>
          <p:cNvPicPr>
            <a:picLocks noChangeAspect="1" noChangeArrowheads="1"/>
          </p:cNvPicPr>
          <p:nvPr/>
        </p:nvPicPr>
        <p:blipFill>
          <a:blip r:embed="rId3" cstate="print"/>
          <a:srcRect/>
          <a:stretch>
            <a:fillRect/>
          </a:stretch>
        </p:blipFill>
        <p:spPr bwMode="auto">
          <a:xfrm>
            <a:off x="2768008" y="2870795"/>
            <a:ext cx="5018569" cy="376392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Content Placeholder 2"/>
          <p:cNvSpPr>
            <a:spLocks noGrp="1"/>
          </p:cNvSpPr>
          <p:nvPr>
            <p:ph idx="1"/>
          </p:nvPr>
        </p:nvSpPr>
        <p:spPr>
          <a:xfrm>
            <a:off x="1928648" y="1618592"/>
            <a:ext cx="7546428" cy="4498428"/>
          </a:xfrm>
        </p:spPr>
        <p:txBody>
          <a:bodyPr>
            <a:normAutofit/>
          </a:bodyPr>
          <a:lstStyle/>
          <a:p>
            <a:pPr>
              <a:buNone/>
            </a:pPr>
            <a:r>
              <a:rPr lang="en-US" dirty="0" smtClean="0"/>
              <a:t>3) Infiltration facilities </a:t>
            </a:r>
          </a:p>
          <a:p>
            <a:pPr>
              <a:buNone/>
            </a:pPr>
            <a:r>
              <a:rPr lang="en-US" dirty="0" smtClean="0"/>
              <a:t>	(basins, </a:t>
            </a:r>
          </a:p>
          <a:p>
            <a:pPr>
              <a:buNone/>
            </a:pPr>
            <a:r>
              <a:rPr lang="en-US" dirty="0" smtClean="0"/>
              <a:t>	trenches, </a:t>
            </a:r>
          </a:p>
          <a:p>
            <a:pPr>
              <a:buNone/>
            </a:pPr>
            <a:r>
              <a:rPr lang="en-US" dirty="0" smtClean="0"/>
              <a:t>	porous </a:t>
            </a:r>
          </a:p>
          <a:p>
            <a:pPr>
              <a:buNone/>
            </a:pPr>
            <a:r>
              <a:rPr lang="en-US" dirty="0" smtClean="0"/>
              <a:t>	pavements)</a:t>
            </a:r>
          </a:p>
          <a:p>
            <a:endParaRPr lang="en-US" dirty="0" smtClean="0"/>
          </a:p>
        </p:txBody>
      </p:sp>
      <p:pic>
        <p:nvPicPr>
          <p:cNvPr id="5" name="Picture 4" descr="7212009005.jpg"/>
          <p:cNvPicPr>
            <a:picLocks noChangeAspect="1"/>
          </p:cNvPicPr>
          <p:nvPr/>
        </p:nvPicPr>
        <p:blipFill>
          <a:blip r:embed="rId3" cstate="print"/>
          <a:stretch>
            <a:fillRect/>
          </a:stretch>
        </p:blipFill>
        <p:spPr>
          <a:xfrm>
            <a:off x="4885342" y="2270233"/>
            <a:ext cx="3216166" cy="4288221"/>
          </a:xfrm>
          <a:prstGeom prst="rect">
            <a:avLst/>
          </a:prstGeom>
        </p:spPr>
      </p:pic>
      <p:sp>
        <p:nvSpPr>
          <p:cNvPr id="6" name="Rectangle 5"/>
          <p:cNvSpPr/>
          <p:nvPr/>
        </p:nvSpPr>
        <p:spPr>
          <a:xfrm>
            <a:off x="1954923" y="6260484"/>
            <a:ext cx="2695904" cy="954107"/>
          </a:xfrm>
          <a:prstGeom prst="rect">
            <a:avLst/>
          </a:prstGeom>
        </p:spPr>
        <p:txBody>
          <a:bodyPr wrap="square">
            <a:spAutoFit/>
          </a:bodyPr>
          <a:lstStyle/>
          <a:p>
            <a:r>
              <a:rPr lang="en-US" sz="800" dirty="0" smtClean="0">
                <a:solidFill>
                  <a:schemeClr val="bg1"/>
                </a:solidFill>
              </a:rPr>
              <a:t>Reference: http://www.wichita.gov/CityOffices/PublicWorks/StormWater/Water+Center+Pervious+Pavement+and+Rain+Garden.htm</a:t>
            </a: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Content Placeholder 2"/>
          <p:cNvSpPr>
            <a:spLocks noGrp="1"/>
          </p:cNvSpPr>
          <p:nvPr>
            <p:ph idx="1"/>
          </p:nvPr>
        </p:nvSpPr>
        <p:spPr>
          <a:xfrm>
            <a:off x="2049517" y="1524000"/>
            <a:ext cx="6781800" cy="4648200"/>
          </a:xfrm>
        </p:spPr>
        <p:txBody>
          <a:bodyPr>
            <a:normAutofit/>
          </a:bodyPr>
          <a:lstStyle/>
          <a:p>
            <a:pPr>
              <a:buNone/>
            </a:pPr>
            <a:r>
              <a:rPr lang="en-US" dirty="0" smtClean="0"/>
              <a:t>4) Filtration practices </a:t>
            </a:r>
          </a:p>
          <a:p>
            <a:pPr>
              <a:buNone/>
            </a:pPr>
            <a:r>
              <a:rPr lang="en-US" dirty="0" smtClean="0"/>
              <a:t>	(sand filters, </a:t>
            </a:r>
          </a:p>
          <a:p>
            <a:pPr>
              <a:buNone/>
            </a:pPr>
            <a:r>
              <a:rPr lang="en-US" dirty="0" smtClean="0"/>
              <a:t>	bioretention </a:t>
            </a:r>
          </a:p>
          <a:p>
            <a:pPr>
              <a:buNone/>
            </a:pPr>
            <a:r>
              <a:rPr lang="en-US" dirty="0" smtClean="0"/>
              <a:t>	systems)</a:t>
            </a:r>
          </a:p>
          <a:p>
            <a:endParaRPr lang="en-US" dirty="0"/>
          </a:p>
        </p:txBody>
      </p:sp>
      <p:pic>
        <p:nvPicPr>
          <p:cNvPr id="5" name="Picture 4" descr="biore.jpg"/>
          <p:cNvPicPr>
            <a:picLocks noChangeAspect="1"/>
          </p:cNvPicPr>
          <p:nvPr/>
        </p:nvPicPr>
        <p:blipFill>
          <a:blip r:embed="rId3" cstate="print"/>
          <a:stretch>
            <a:fillRect/>
          </a:stretch>
        </p:blipFill>
        <p:spPr>
          <a:xfrm>
            <a:off x="4950373" y="2188779"/>
            <a:ext cx="3421117" cy="4561489"/>
          </a:xfrm>
          <a:prstGeom prst="rect">
            <a:avLst/>
          </a:prstGeom>
        </p:spPr>
      </p:pic>
      <p:sp>
        <p:nvSpPr>
          <p:cNvPr id="7" name="Rectangle 6"/>
          <p:cNvSpPr/>
          <p:nvPr/>
        </p:nvSpPr>
        <p:spPr>
          <a:xfrm>
            <a:off x="1954922" y="6386604"/>
            <a:ext cx="2695904" cy="707886"/>
          </a:xfrm>
          <a:prstGeom prst="rect">
            <a:avLst/>
          </a:prstGeom>
        </p:spPr>
        <p:txBody>
          <a:bodyPr wrap="square">
            <a:spAutoFit/>
          </a:bodyPr>
          <a:lstStyle/>
          <a:p>
            <a:r>
              <a:rPr lang="en-US" sz="800" dirty="0" smtClean="0">
                <a:solidFill>
                  <a:schemeClr val="bg1"/>
                </a:solidFill>
              </a:rPr>
              <a:t>Reference: http://www.eng.umd.edu/media/pressreleases/images/anacostia1.jpg</a:t>
            </a:r>
          </a:p>
          <a:p>
            <a:endParaRPr lang="en-US" sz="800" dirty="0" smtClean="0">
              <a:solidFill>
                <a:schemeClr val="bg1"/>
              </a:solidFill>
            </a:endParaRPr>
          </a:p>
          <a:p>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Content Placeholder 2"/>
          <p:cNvSpPr>
            <a:spLocks noGrp="1"/>
          </p:cNvSpPr>
          <p:nvPr>
            <p:ph idx="1"/>
          </p:nvPr>
        </p:nvSpPr>
        <p:spPr>
          <a:xfrm>
            <a:off x="2362200" y="1555531"/>
            <a:ext cx="6781800" cy="4648200"/>
          </a:xfrm>
        </p:spPr>
        <p:txBody>
          <a:bodyPr>
            <a:normAutofit/>
          </a:bodyPr>
          <a:lstStyle/>
          <a:p>
            <a:pPr>
              <a:buNone/>
            </a:pPr>
            <a:r>
              <a:rPr lang="en-US" dirty="0" smtClean="0"/>
              <a:t>5) Disinfection</a:t>
            </a:r>
          </a:p>
          <a:p>
            <a:pPr>
              <a:buNone/>
            </a:pPr>
            <a:endParaRPr lang="en-US" dirty="0"/>
          </a:p>
        </p:txBody>
      </p:sp>
      <p:pic>
        <p:nvPicPr>
          <p:cNvPr id="6" name="Picture 5" descr="Trojan_green_big.JPG"/>
          <p:cNvPicPr>
            <a:picLocks noChangeAspect="1"/>
          </p:cNvPicPr>
          <p:nvPr/>
        </p:nvPicPr>
        <p:blipFill>
          <a:blip r:embed="rId3" cstate="print"/>
          <a:stretch>
            <a:fillRect/>
          </a:stretch>
        </p:blipFill>
        <p:spPr>
          <a:xfrm>
            <a:off x="2806262" y="2258410"/>
            <a:ext cx="6132786" cy="4599590"/>
          </a:xfrm>
          <a:prstGeom prst="rect">
            <a:avLst/>
          </a:prstGeom>
        </p:spPr>
      </p:pic>
      <p:sp>
        <p:nvSpPr>
          <p:cNvPr id="5" name="Rectangle 4"/>
          <p:cNvSpPr/>
          <p:nvPr/>
        </p:nvSpPr>
        <p:spPr>
          <a:xfrm>
            <a:off x="1923391" y="6519446"/>
            <a:ext cx="2695904" cy="338554"/>
          </a:xfrm>
          <a:prstGeom prst="rect">
            <a:avLst/>
          </a:prstGeom>
        </p:spPr>
        <p:txBody>
          <a:bodyPr wrap="square">
            <a:spAutoFit/>
          </a:bodyPr>
          <a:lstStyle/>
          <a:p>
            <a:r>
              <a:rPr lang="en-US" sz="800" dirty="0" smtClean="0">
                <a:solidFill>
                  <a:schemeClr val="bg1"/>
                </a:solidFill>
              </a:rPr>
              <a:t>Reference: http://www.siwi.org/sa/node.asp?node=537</a:t>
            </a:r>
          </a:p>
          <a:p>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a:t>
            </a:r>
            <a:endParaRPr lang="en-US" dirty="0"/>
          </a:p>
        </p:txBody>
      </p:sp>
      <p:sp>
        <p:nvSpPr>
          <p:cNvPr id="3" name="Content Placeholder 2"/>
          <p:cNvSpPr>
            <a:spLocks noGrp="1"/>
          </p:cNvSpPr>
          <p:nvPr>
            <p:ph idx="1"/>
          </p:nvPr>
        </p:nvSpPr>
        <p:spPr>
          <a:xfrm>
            <a:off x="2117835" y="1665889"/>
            <a:ext cx="6781800" cy="4648200"/>
          </a:xfrm>
        </p:spPr>
        <p:txBody>
          <a:bodyPr>
            <a:normAutofit/>
          </a:bodyPr>
          <a:lstStyle/>
          <a:p>
            <a:pPr>
              <a:buNone/>
            </a:pPr>
            <a:r>
              <a:rPr lang="en-US" dirty="0" smtClean="0"/>
              <a:t>6) Advanced treatment </a:t>
            </a:r>
          </a:p>
          <a:p>
            <a:endParaRPr lang="en-US" dirty="0"/>
          </a:p>
        </p:txBody>
      </p:sp>
      <p:pic>
        <p:nvPicPr>
          <p:cNvPr id="5" name="Picture 2"/>
          <p:cNvPicPr>
            <a:picLocks noChangeAspect="1" noChangeArrowheads="1"/>
          </p:cNvPicPr>
          <p:nvPr/>
        </p:nvPicPr>
        <p:blipFill>
          <a:blip r:embed="rId3" cstate="print"/>
          <a:srcRect/>
          <a:stretch>
            <a:fillRect/>
          </a:stretch>
        </p:blipFill>
        <p:spPr bwMode="auto">
          <a:xfrm>
            <a:off x="5575739" y="2286000"/>
            <a:ext cx="3287111" cy="4382814"/>
          </a:xfrm>
          <a:prstGeom prst="rect">
            <a:avLst/>
          </a:prstGeom>
          <a:noFill/>
          <a:ln w="9525">
            <a:noFill/>
            <a:miter lim="800000"/>
            <a:headEnd/>
            <a:tailEnd/>
          </a:ln>
          <a:effectLst/>
        </p:spPr>
      </p:pic>
      <p:sp>
        <p:nvSpPr>
          <p:cNvPr id="13824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8243" name="Picture 3" descr="http://www.enviroxprotection.com/images/ultrafiltration-3.jpg"/>
          <p:cNvPicPr>
            <a:picLocks noChangeAspect="1" noChangeArrowheads="1"/>
          </p:cNvPicPr>
          <p:nvPr/>
        </p:nvPicPr>
        <p:blipFill>
          <a:blip r:embed="rId4"/>
          <a:srcRect/>
          <a:stretch>
            <a:fillRect/>
          </a:stretch>
        </p:blipFill>
        <p:spPr bwMode="auto">
          <a:xfrm>
            <a:off x="1631436" y="3153102"/>
            <a:ext cx="3769347" cy="283067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Studies</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Pacific Grove, California</a:t>
            </a:r>
            <a:endParaRPr lang="en-US" dirty="0"/>
          </a:p>
        </p:txBody>
      </p:sp>
      <p:sp>
        <p:nvSpPr>
          <p:cNvPr id="5" name="Content Placeholder 4"/>
          <p:cNvSpPr>
            <a:spLocks noGrp="1"/>
          </p:cNvSpPr>
          <p:nvPr>
            <p:ph idx="1"/>
          </p:nvPr>
        </p:nvSpPr>
        <p:spPr/>
        <p:txBody>
          <a:bodyPr/>
          <a:lstStyle/>
          <a:p>
            <a:r>
              <a:rPr lang="en-US" dirty="0" smtClean="0"/>
              <a:t>Project goals</a:t>
            </a:r>
          </a:p>
          <a:p>
            <a:pPr lvl="1"/>
            <a:r>
              <a:rPr lang="en-US" dirty="0" smtClean="0"/>
              <a:t>Reduce pollution to Monterey Bay</a:t>
            </a:r>
          </a:p>
          <a:p>
            <a:pPr lvl="1"/>
            <a:r>
              <a:rPr lang="en-US" dirty="0" smtClean="0"/>
              <a:t>Develop new local water supply</a:t>
            </a:r>
          </a:p>
          <a:p>
            <a:pPr lvl="1"/>
            <a:r>
              <a:rPr lang="en-US" dirty="0" smtClean="0"/>
              <a:t>Regulatory compliance</a:t>
            </a:r>
          </a:p>
          <a:p>
            <a:pPr lvl="1"/>
            <a:r>
              <a:rPr lang="en-US" dirty="0" smtClean="0"/>
              <a:t>Enhance Monarch Butterfly habitat</a:t>
            </a:r>
          </a:p>
          <a:p>
            <a:pPr lvl="1"/>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035971" y="4691937"/>
            <a:ext cx="2758967" cy="2055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Pacific Grove, California</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Project components</a:t>
            </a:r>
          </a:p>
          <a:p>
            <a:pPr lvl="1"/>
            <a:r>
              <a:rPr lang="en-US" dirty="0" smtClean="0"/>
              <a:t>Trash/debris separator</a:t>
            </a:r>
          </a:p>
          <a:p>
            <a:pPr lvl="1"/>
            <a:r>
              <a:rPr lang="en-US" dirty="0" smtClean="0"/>
              <a:t>Storage reservoir</a:t>
            </a:r>
          </a:p>
          <a:p>
            <a:pPr lvl="1"/>
            <a:r>
              <a:rPr lang="en-US" dirty="0" smtClean="0"/>
              <a:t>Constructed wetland</a:t>
            </a:r>
          </a:p>
          <a:p>
            <a:pPr lvl="1"/>
            <a:r>
              <a:rPr lang="en-US" dirty="0" smtClean="0"/>
              <a:t>Advanced treatment (microfiltration, ultraviolet light)</a:t>
            </a:r>
          </a:p>
          <a:p>
            <a:r>
              <a:rPr lang="en-US" dirty="0" smtClean="0"/>
              <a:t>Provides irrigation water for golf course, park,  athletic fields, cemetery</a:t>
            </a:r>
          </a:p>
          <a:p>
            <a:r>
              <a:rPr lang="en-US" dirty="0" smtClean="0"/>
              <a:t>Financed </a:t>
            </a:r>
            <a:r>
              <a:rPr lang="en-US" dirty="0" smtClean="0"/>
              <a:t>through city-wide stormwater recycling charge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Tucson</a:t>
            </a:r>
            <a:endParaRPr lang="en-US" dirty="0"/>
          </a:p>
        </p:txBody>
      </p:sp>
      <p:sp>
        <p:nvSpPr>
          <p:cNvPr id="3" name="Content Placeholder 2"/>
          <p:cNvSpPr>
            <a:spLocks noGrp="1"/>
          </p:cNvSpPr>
          <p:nvPr>
            <p:ph idx="1"/>
          </p:nvPr>
        </p:nvSpPr>
        <p:spPr/>
        <p:txBody>
          <a:bodyPr/>
          <a:lstStyle/>
          <a:p>
            <a:r>
              <a:rPr lang="en-US" dirty="0" smtClean="0"/>
              <a:t>All new “commercial” development in the City of Tucson must meet 50% of its irrigation requirements through stormwater harvesting.</a:t>
            </a:r>
          </a:p>
          <a:p>
            <a:r>
              <a:rPr lang="en-US" dirty="0" smtClean="0"/>
              <a:t>Applies to commercial, office, retail, industrial, mixed-use, and private and charter schools</a:t>
            </a:r>
          </a:p>
        </p:txBody>
      </p:sp>
      <p:sp>
        <p:nvSpPr>
          <p:cNvPr id="4" name="Rectangle 3"/>
          <p:cNvSpPr/>
          <p:nvPr/>
        </p:nvSpPr>
        <p:spPr>
          <a:xfrm rot="19393746">
            <a:off x="3925760" y="5022878"/>
            <a:ext cx="4902930" cy="1077218"/>
          </a:xfrm>
          <a:prstGeom prst="rect">
            <a:avLst/>
          </a:prstGeom>
          <a:noFill/>
        </p:spPr>
        <p:txBody>
          <a:bodyPr wrap="square" lIns="91440" tIns="45720" rIns="91440" bIns="45720">
            <a:spAutoFit/>
          </a:bodyPr>
          <a:lstStyle/>
          <a:p>
            <a:pPr algn="ctr"/>
            <a:r>
              <a:rPr lang="en-US" sz="3200" b="1" cap="none" spc="50" dirty="0" smtClean="0">
                <a:ln w="31750" cmpd="sng">
                  <a:solidFill>
                    <a:srgbClr val="FF0000">
                      <a:alpha val="50000"/>
                    </a:srgbClr>
                  </a:solidFill>
                  <a:prstDash val="solid"/>
                </a:ln>
                <a:solidFill>
                  <a:schemeClr val="bg1"/>
                </a:solidFill>
                <a:effectLst>
                  <a:glow rad="53100">
                    <a:schemeClr val="accent6">
                      <a:satMod val="180000"/>
                      <a:alpha val="30000"/>
                    </a:schemeClr>
                  </a:glow>
                </a:effectLst>
              </a:rPr>
              <a:t>Effective</a:t>
            </a:r>
            <a:r>
              <a:rPr lang="en-US" sz="3200" b="1" cap="none" spc="50" dirty="0" smtClean="0">
                <a:ln w="12700" cmpd="sng">
                  <a:solidFill>
                    <a:srgbClr val="FF0000">
                      <a:alpha val="50000"/>
                    </a:srgbClr>
                  </a:solidFill>
                  <a:prstDash val="solid"/>
                </a:ln>
                <a:solidFill>
                  <a:schemeClr val="bg1"/>
                </a:solidFill>
                <a:effectLst>
                  <a:glow rad="53100">
                    <a:schemeClr val="accent6">
                      <a:satMod val="180000"/>
                      <a:alpha val="30000"/>
                    </a:schemeClr>
                  </a:glow>
                </a:effectLst>
              </a:rPr>
              <a:t> </a:t>
            </a:r>
          </a:p>
          <a:p>
            <a:pPr algn="ctr"/>
            <a:r>
              <a:rPr lang="en-US" sz="3200" b="1" cap="none" spc="50" dirty="0" smtClean="0">
                <a:ln w="31750" cmpd="sng">
                  <a:solidFill>
                    <a:srgbClr val="FF0000">
                      <a:alpha val="50000"/>
                    </a:srgbClr>
                  </a:solidFill>
                  <a:prstDash val="solid"/>
                </a:ln>
                <a:solidFill>
                  <a:schemeClr val="bg1"/>
                </a:solidFill>
                <a:effectLst>
                  <a:glow rad="53100">
                    <a:schemeClr val="accent6">
                      <a:satMod val="180000"/>
                      <a:alpha val="30000"/>
                    </a:schemeClr>
                  </a:glow>
                </a:effectLst>
              </a:rPr>
              <a:t>June 1, 2010</a:t>
            </a:r>
            <a:endParaRPr lang="en-US" sz="3200" b="1" cap="none" spc="50" dirty="0">
              <a:ln w="31750" cmpd="sng">
                <a:solidFill>
                  <a:srgbClr val="FF0000">
                    <a:alpha val="50000"/>
                  </a:srgbClr>
                </a:solidFill>
                <a:prstDash val="solid"/>
              </a:ln>
              <a:solidFill>
                <a:schemeClr val="bg1"/>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cstate="print"/>
          <a:srcRect l="11121" t="23276" r="40647" b="6250"/>
          <a:stretch>
            <a:fillRect/>
          </a:stretch>
        </p:blipFill>
        <p:spPr bwMode="auto">
          <a:xfrm>
            <a:off x="961696" y="204958"/>
            <a:ext cx="7488622" cy="65650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Peril #1</a:t>
            </a:r>
            <a:endParaRPr lang="en-US" dirty="0"/>
          </a:p>
        </p:txBody>
      </p:sp>
      <p:grpSp>
        <p:nvGrpSpPr>
          <p:cNvPr id="3" name="Group 10"/>
          <p:cNvGrpSpPr/>
          <p:nvPr/>
        </p:nvGrpSpPr>
        <p:grpSpPr>
          <a:xfrm>
            <a:off x="646386" y="2065283"/>
            <a:ext cx="8087710" cy="3389585"/>
            <a:chOff x="756745" y="1986456"/>
            <a:chExt cx="8087710" cy="3389585"/>
          </a:xfrm>
        </p:grpSpPr>
        <p:pic>
          <p:nvPicPr>
            <p:cNvPr id="7" name="Picture 2"/>
            <p:cNvPicPr>
              <a:picLocks noChangeAspect="1" noChangeArrowheads="1"/>
            </p:cNvPicPr>
            <p:nvPr/>
          </p:nvPicPr>
          <p:blipFill>
            <a:blip r:embed="rId2" cstate="print"/>
            <a:srcRect l="13563" t="8644" r="13793" b="11172"/>
            <a:stretch>
              <a:fillRect/>
            </a:stretch>
          </p:blipFill>
          <p:spPr bwMode="auto">
            <a:xfrm>
              <a:off x="4616692" y="2459419"/>
              <a:ext cx="4227763" cy="2916622"/>
            </a:xfrm>
            <a:prstGeom prst="rect">
              <a:avLst/>
            </a:prstGeom>
            <a:noFill/>
            <a:ln w="9525">
              <a:noFill/>
              <a:miter lim="800000"/>
              <a:headEnd/>
              <a:tailEnd/>
            </a:ln>
          </p:spPr>
        </p:pic>
        <p:sp>
          <p:nvSpPr>
            <p:cNvPr id="8" name="Oval Callout 7"/>
            <p:cNvSpPr/>
            <p:nvPr/>
          </p:nvSpPr>
          <p:spPr>
            <a:xfrm>
              <a:off x="756745" y="1986456"/>
              <a:ext cx="3941379" cy="2916620"/>
            </a:xfrm>
            <a:prstGeom prst="wedgeEllipseCallout">
              <a:avLst>
                <a:gd name="adj1" fmla="val 87991"/>
                <a:gd name="adj2" fmla="val 304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“Oh no! Traditional water supplies are becoming increasingly difficult (and expensive) to acquire!!!”</a:t>
              </a:r>
              <a:endParaRPr lang="en-US" sz="2200" dirty="0">
                <a:solidFill>
                  <a:schemeClr val="tx1"/>
                </a:solidFill>
              </a:endParaRPr>
            </a:p>
          </p:txBody>
        </p:sp>
      </p:grpSp>
      <p:sp>
        <p:nvSpPr>
          <p:cNvPr id="9" name="TextBox 8"/>
          <p:cNvSpPr txBox="1"/>
          <p:nvPr/>
        </p:nvSpPr>
        <p:spPr>
          <a:xfrm>
            <a:off x="2349062" y="6526924"/>
            <a:ext cx="2191407" cy="215444"/>
          </a:xfrm>
          <a:prstGeom prst="rect">
            <a:avLst/>
          </a:prstGeom>
          <a:noFill/>
        </p:spPr>
        <p:txBody>
          <a:bodyPr wrap="square" rtlCol="0">
            <a:spAutoFit/>
          </a:bodyPr>
          <a:lstStyle/>
          <a:p>
            <a:r>
              <a:rPr lang="en-US" sz="800" dirty="0" smtClean="0">
                <a:solidFill>
                  <a:schemeClr val="bg1"/>
                </a:solidFill>
              </a:rPr>
              <a:t>Graphics from “Underdog” TV Series</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Kogarah Town Square</a:t>
            </a:r>
            <a:br>
              <a:rPr lang="en-US" sz="4000" dirty="0" smtClean="0"/>
            </a:br>
            <a:r>
              <a:rPr lang="en-US" sz="4000" dirty="0" smtClean="0"/>
              <a:t> New South Wales, Australia</a:t>
            </a:r>
            <a:endParaRPr lang="en-US" sz="4000" dirty="0"/>
          </a:p>
        </p:txBody>
      </p:sp>
      <p:sp>
        <p:nvSpPr>
          <p:cNvPr id="3" name="Content Placeholder 2"/>
          <p:cNvSpPr>
            <a:spLocks noGrp="1"/>
          </p:cNvSpPr>
          <p:nvPr>
            <p:ph idx="1"/>
          </p:nvPr>
        </p:nvSpPr>
        <p:spPr>
          <a:xfrm>
            <a:off x="2133599" y="1744717"/>
            <a:ext cx="6789683" cy="4246179"/>
          </a:xfrm>
        </p:spPr>
        <p:txBody>
          <a:bodyPr/>
          <a:lstStyle/>
          <a:p>
            <a:r>
              <a:rPr lang="en-US" dirty="0" smtClean="0"/>
              <a:t>2.1 acre mixed-use development</a:t>
            </a:r>
          </a:p>
          <a:p>
            <a:pPr lvl="1"/>
            <a:r>
              <a:rPr lang="en-US" dirty="0" smtClean="0"/>
              <a:t>193 apartments</a:t>
            </a:r>
          </a:p>
          <a:p>
            <a:pPr lvl="1"/>
            <a:r>
              <a:rPr lang="en-US" dirty="0" smtClean="0"/>
              <a:t>1.1 acres of retail, commercial and library space</a:t>
            </a:r>
            <a:endParaRPr lang="en-US" dirty="0"/>
          </a:p>
        </p:txBody>
      </p:sp>
      <p:pic>
        <p:nvPicPr>
          <p:cNvPr id="9217" name="Picture 1"/>
          <p:cNvPicPr>
            <a:picLocks noChangeAspect="1" noChangeArrowheads="1"/>
          </p:cNvPicPr>
          <p:nvPr/>
        </p:nvPicPr>
        <p:blipFill>
          <a:blip r:embed="rId3" cstate="print"/>
          <a:srcRect/>
          <a:stretch>
            <a:fillRect/>
          </a:stretch>
        </p:blipFill>
        <p:spPr bwMode="auto">
          <a:xfrm>
            <a:off x="5864771" y="3609352"/>
            <a:ext cx="2053703" cy="2759917"/>
          </a:xfrm>
          <a:prstGeom prst="rect">
            <a:avLst/>
          </a:prstGeom>
          <a:noFill/>
          <a:ln w="9525">
            <a:noFill/>
            <a:miter lim="800000"/>
            <a:headEnd/>
            <a:tailEnd/>
          </a:ln>
        </p:spPr>
      </p:pic>
      <p:pic>
        <p:nvPicPr>
          <p:cNvPr id="9218" name="Picture 2"/>
          <p:cNvPicPr>
            <a:picLocks noChangeAspect="1" noChangeArrowheads="1"/>
          </p:cNvPicPr>
          <p:nvPr/>
        </p:nvPicPr>
        <p:blipFill>
          <a:blip r:embed="rId4" cstate="print"/>
          <a:srcRect/>
          <a:stretch>
            <a:fillRect/>
          </a:stretch>
        </p:blipFill>
        <p:spPr bwMode="auto">
          <a:xfrm>
            <a:off x="2543997" y="3930339"/>
            <a:ext cx="2016424" cy="2691180"/>
          </a:xfrm>
          <a:prstGeom prst="rect">
            <a:avLst/>
          </a:prstGeom>
          <a:noFill/>
          <a:ln w="9525">
            <a:noFill/>
            <a:miter lim="800000"/>
            <a:headEnd/>
            <a:tailEnd/>
          </a:ln>
        </p:spPr>
      </p:pic>
      <p:sp>
        <p:nvSpPr>
          <p:cNvPr id="6" name="Rectangle 5"/>
          <p:cNvSpPr/>
          <p:nvPr/>
        </p:nvSpPr>
        <p:spPr>
          <a:xfrm>
            <a:off x="6605750" y="6416563"/>
            <a:ext cx="2695904" cy="461665"/>
          </a:xfrm>
          <a:prstGeom prst="rect">
            <a:avLst/>
          </a:prstGeom>
        </p:spPr>
        <p:txBody>
          <a:bodyPr wrap="square">
            <a:spAutoFit/>
          </a:bodyPr>
          <a:lstStyle/>
          <a:p>
            <a:r>
              <a:rPr lang="en-US" sz="800" dirty="0" smtClean="0">
                <a:solidFill>
                  <a:schemeClr val="bg1"/>
                </a:solidFill>
              </a:rPr>
              <a:t>Reference: http://www.kogarah.nsw.gov.au/resources/documents/Town_Square_Fact_Sheets_WATER.pdf</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Kogarah Town Square Project Objectives</a:t>
            </a:r>
            <a:endParaRPr lang="en-US" dirty="0"/>
          </a:p>
        </p:txBody>
      </p:sp>
      <p:sp>
        <p:nvSpPr>
          <p:cNvPr id="3" name="Content Placeholder 2"/>
          <p:cNvSpPr>
            <a:spLocks noGrp="1"/>
          </p:cNvSpPr>
          <p:nvPr>
            <p:ph idx="1"/>
          </p:nvPr>
        </p:nvSpPr>
        <p:spPr/>
        <p:txBody>
          <a:bodyPr/>
          <a:lstStyle/>
          <a:p>
            <a:r>
              <a:rPr lang="en-US" dirty="0" smtClean="0"/>
              <a:t>Avoidance of flooding</a:t>
            </a:r>
          </a:p>
          <a:p>
            <a:r>
              <a:rPr lang="en-US" dirty="0" smtClean="0"/>
              <a:t>Reduce impact on receiving water</a:t>
            </a:r>
          </a:p>
          <a:p>
            <a:r>
              <a:rPr lang="en-US" dirty="0" smtClean="0"/>
              <a:t>Reduction of potable water demand</a:t>
            </a:r>
          </a:p>
          <a:p>
            <a:r>
              <a:rPr lang="en-US" dirty="0" smtClean="0"/>
              <a:t>Aesthetics</a:t>
            </a:r>
          </a:p>
          <a:p>
            <a:r>
              <a:rPr lang="en-US" dirty="0" smtClean="0"/>
              <a:t>Enhanced appreciation of water in the urban environment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049516" y="220718"/>
            <a:ext cx="6495393" cy="64847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Stormwater harvesting provides local source of water that reduces potable water demands</a:t>
            </a:r>
          </a:p>
          <a:p>
            <a:r>
              <a:rPr lang="en-US" dirty="0" smtClean="0"/>
              <a:t>Stormwater harvesting provides multiple benefits</a:t>
            </a:r>
          </a:p>
          <a:p>
            <a:r>
              <a:rPr lang="en-US" dirty="0" smtClean="0"/>
              <a:t>Stay tuned for discussion of legal/regulatory issues…</a:t>
            </a:r>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21" name="Text Box 13"/>
          <p:cNvSpPr txBox="1">
            <a:spLocks noChangeArrowheads="1"/>
          </p:cNvSpPr>
          <p:nvPr/>
        </p:nvSpPr>
        <p:spPr bwMode="auto">
          <a:xfrm>
            <a:off x="3419475" y="4525963"/>
            <a:ext cx="3448050" cy="2014537"/>
          </a:xfrm>
          <a:prstGeom prst="rect">
            <a:avLst/>
          </a:prstGeom>
          <a:noFill/>
          <a:ln w="9525">
            <a:noFill/>
            <a:miter lim="800000"/>
            <a:headEnd/>
            <a:tailEnd/>
          </a:ln>
          <a:effectLst/>
        </p:spPr>
        <p:txBody>
          <a:bodyPr wrap="none">
            <a:spAutoFit/>
          </a:bodyPr>
          <a:lstStyle/>
          <a:p>
            <a:pPr algn="ctr"/>
            <a:r>
              <a:rPr lang="en-US" b="1" dirty="0">
                <a:solidFill>
                  <a:srgbClr val="FFFFFF"/>
                </a:solidFill>
              </a:rPr>
              <a:t>Ellen McDonald, Ph.D., P.E.</a:t>
            </a:r>
          </a:p>
          <a:p>
            <a:pPr algn="ctr"/>
            <a:r>
              <a:rPr lang="en-US" b="1" dirty="0">
                <a:solidFill>
                  <a:srgbClr val="FFFFFF"/>
                </a:solidFill>
              </a:rPr>
              <a:t>Alan Plummer Associates, Inc</a:t>
            </a:r>
          </a:p>
          <a:p>
            <a:pPr algn="ctr"/>
            <a:r>
              <a:rPr lang="en-US" b="1" dirty="0">
                <a:solidFill>
                  <a:srgbClr val="FFFFFF"/>
                </a:solidFill>
              </a:rPr>
              <a:t>Fort Worth, TX</a:t>
            </a:r>
          </a:p>
          <a:p>
            <a:pPr algn="ctr"/>
            <a:endParaRPr lang="en-US" b="1" dirty="0">
              <a:solidFill>
                <a:srgbClr val="FFFFFF"/>
              </a:solidFill>
            </a:endParaRPr>
          </a:p>
          <a:p>
            <a:pPr algn="ctr"/>
            <a:r>
              <a:rPr lang="en-US" b="1" dirty="0">
                <a:solidFill>
                  <a:srgbClr val="FFFFFF"/>
                </a:solidFill>
              </a:rPr>
              <a:t>emcdonald@apaienv.com</a:t>
            </a:r>
          </a:p>
          <a:p>
            <a:pPr algn="ctr"/>
            <a:r>
              <a:rPr lang="en-US" b="1" dirty="0">
                <a:solidFill>
                  <a:srgbClr val="FFFFFF"/>
                </a:solidFill>
              </a:rPr>
              <a:t>817-806-1700</a:t>
            </a:r>
          </a:p>
          <a:p>
            <a:pPr algn="ctr"/>
            <a:endParaRPr lang="en-US" b="1" dirty="0">
              <a:solidFill>
                <a:srgbClr val="FFFFFF"/>
              </a:solidFill>
            </a:endParaRPr>
          </a:p>
        </p:txBody>
      </p:sp>
      <p:sp>
        <p:nvSpPr>
          <p:cNvPr id="503826" name="Text Box 18"/>
          <p:cNvSpPr txBox="1">
            <a:spLocks noChangeArrowheads="1"/>
          </p:cNvSpPr>
          <p:nvPr/>
        </p:nvSpPr>
        <p:spPr bwMode="auto">
          <a:xfrm>
            <a:off x="5046772" y="1981199"/>
            <a:ext cx="3817937" cy="762000"/>
          </a:xfrm>
          <a:prstGeom prst="rect">
            <a:avLst/>
          </a:prstGeom>
          <a:noFill/>
          <a:ln w="9525">
            <a:noFill/>
            <a:miter lim="800000"/>
            <a:headEnd/>
            <a:tailEnd/>
          </a:ln>
          <a:effectLst/>
        </p:spPr>
        <p:txBody>
          <a:bodyPr wrap="none">
            <a:spAutoFit/>
          </a:bodyPr>
          <a:lstStyle/>
          <a:p>
            <a:r>
              <a:rPr lang="en-US" sz="4400" b="1" dirty="0">
                <a:solidFill>
                  <a:srgbClr val="FFFFFF"/>
                </a:solidFill>
              </a:rPr>
              <a:t>QUESTIONS?</a:t>
            </a:r>
          </a:p>
        </p:txBody>
      </p:sp>
      <p:pic>
        <p:nvPicPr>
          <p:cNvPr id="123907" name="Picture 3"/>
          <p:cNvPicPr>
            <a:picLocks noChangeAspect="1" noChangeArrowheads="1"/>
          </p:cNvPicPr>
          <p:nvPr/>
        </p:nvPicPr>
        <p:blipFill>
          <a:blip r:embed="rId2"/>
          <a:srcRect/>
          <a:stretch>
            <a:fillRect/>
          </a:stretch>
        </p:blipFill>
        <p:spPr bwMode="auto">
          <a:xfrm>
            <a:off x="1687896" y="297901"/>
            <a:ext cx="3204843" cy="41164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Peril #2</a:t>
            </a:r>
            <a:endParaRPr lang="en-US" dirty="0"/>
          </a:p>
        </p:txBody>
      </p:sp>
      <p:grpSp>
        <p:nvGrpSpPr>
          <p:cNvPr id="6" name="Group 10"/>
          <p:cNvGrpSpPr/>
          <p:nvPr/>
        </p:nvGrpSpPr>
        <p:grpSpPr>
          <a:xfrm>
            <a:off x="283778" y="1912899"/>
            <a:ext cx="8450320" cy="3305504"/>
            <a:chOff x="583323" y="1108840"/>
            <a:chExt cx="8450320" cy="3305504"/>
          </a:xfrm>
        </p:grpSpPr>
        <p:pic>
          <p:nvPicPr>
            <p:cNvPr id="4" name="Picture 1"/>
            <p:cNvPicPr>
              <a:picLocks noChangeAspect="1" noChangeArrowheads="1"/>
            </p:cNvPicPr>
            <p:nvPr/>
          </p:nvPicPr>
          <p:blipFill>
            <a:blip r:embed="rId2" cstate="print"/>
            <a:srcRect l="14365" t="9945" r="14365" b="11823"/>
            <a:stretch>
              <a:fillRect/>
            </a:stretch>
          </p:blipFill>
          <p:spPr bwMode="auto">
            <a:xfrm>
              <a:off x="4782299" y="1497723"/>
              <a:ext cx="4251344" cy="2916621"/>
            </a:xfrm>
            <a:prstGeom prst="rect">
              <a:avLst/>
            </a:prstGeom>
            <a:noFill/>
            <a:ln w="9525">
              <a:noFill/>
              <a:miter lim="800000"/>
              <a:headEnd/>
              <a:tailEnd/>
            </a:ln>
          </p:spPr>
        </p:pic>
        <p:sp>
          <p:nvSpPr>
            <p:cNvPr id="9" name="Oval Callout 8"/>
            <p:cNvSpPr/>
            <p:nvPr/>
          </p:nvSpPr>
          <p:spPr>
            <a:xfrm>
              <a:off x="583323" y="1108840"/>
              <a:ext cx="5097517" cy="2532993"/>
            </a:xfrm>
            <a:prstGeom prst="wedgeEllipseCallout">
              <a:avLst>
                <a:gd name="adj1" fmla="val 71393"/>
                <a:gd name="adj2" fmla="val 397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“Increased urbanization leads to increased runoff, flash flooding, degraded water quality, and </a:t>
              </a:r>
              <a:r>
                <a:rPr lang="en-US" sz="2200" dirty="0" smtClean="0">
                  <a:solidFill>
                    <a:schemeClr val="tx1"/>
                  </a:solidFill>
                </a:rPr>
                <a:t>more </a:t>
              </a:r>
              <a:r>
                <a:rPr lang="en-US" sz="2200" dirty="0" smtClean="0">
                  <a:solidFill>
                    <a:schemeClr val="tx1"/>
                  </a:solidFill>
                </a:rPr>
                <a:t>erosion. We need help!”</a:t>
              </a:r>
              <a:endParaRPr lang="en-US" sz="2200" dirty="0">
                <a:solidFill>
                  <a:schemeClr val="tx1"/>
                </a:solidFill>
              </a:endParaRPr>
            </a:p>
          </p:txBody>
        </p:sp>
      </p:grpSp>
      <p:sp>
        <p:nvSpPr>
          <p:cNvPr id="10" name="TextBox 9"/>
          <p:cNvSpPr txBox="1"/>
          <p:nvPr/>
        </p:nvSpPr>
        <p:spPr>
          <a:xfrm>
            <a:off x="1939159" y="6542693"/>
            <a:ext cx="2191407" cy="215444"/>
          </a:xfrm>
          <a:prstGeom prst="rect">
            <a:avLst/>
          </a:prstGeom>
          <a:noFill/>
        </p:spPr>
        <p:txBody>
          <a:bodyPr wrap="square" rtlCol="0">
            <a:spAutoFit/>
          </a:bodyPr>
          <a:lstStyle/>
          <a:p>
            <a:r>
              <a:rPr lang="en-US" sz="800" dirty="0" smtClean="0">
                <a:solidFill>
                  <a:schemeClr val="bg1"/>
                </a:solidFill>
              </a:rPr>
              <a:t>Graphics from “Underdog” TV Series</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l="14253" t="6805" r="15172" b="9333"/>
          <a:stretch>
            <a:fillRect/>
          </a:stretch>
        </p:blipFill>
        <p:spPr bwMode="auto">
          <a:xfrm>
            <a:off x="3369810" y="1497724"/>
            <a:ext cx="5307032" cy="3941379"/>
          </a:xfrm>
          <a:prstGeom prst="rect">
            <a:avLst/>
          </a:prstGeom>
          <a:noFill/>
          <a:ln w="9525">
            <a:noFill/>
            <a:miter lim="800000"/>
            <a:headEnd/>
            <a:tailEnd/>
          </a:ln>
        </p:spPr>
      </p:pic>
      <p:sp>
        <p:nvSpPr>
          <p:cNvPr id="5" name="Oval Callout 4"/>
          <p:cNvSpPr/>
          <p:nvPr/>
        </p:nvSpPr>
        <p:spPr>
          <a:xfrm>
            <a:off x="1576552" y="1634360"/>
            <a:ext cx="2690646" cy="1818288"/>
          </a:xfrm>
          <a:prstGeom prst="wedgeEllipseCallout">
            <a:avLst>
              <a:gd name="adj1" fmla="val 90348"/>
              <a:gd name="adj2" fmla="val 439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“Sweet Polly, I am on my way!”  </a:t>
            </a:r>
            <a:endParaRPr lang="en-US" sz="2200" dirty="0">
              <a:solidFill>
                <a:schemeClr val="tx1"/>
              </a:solidFill>
            </a:endParaRPr>
          </a:p>
        </p:txBody>
      </p:sp>
      <p:sp>
        <p:nvSpPr>
          <p:cNvPr id="6" name="TextBox 5"/>
          <p:cNvSpPr txBox="1"/>
          <p:nvPr/>
        </p:nvSpPr>
        <p:spPr>
          <a:xfrm>
            <a:off x="1939159" y="6542693"/>
            <a:ext cx="2191407" cy="215444"/>
          </a:xfrm>
          <a:prstGeom prst="rect">
            <a:avLst/>
          </a:prstGeom>
          <a:noFill/>
        </p:spPr>
        <p:txBody>
          <a:bodyPr wrap="square" rtlCol="0">
            <a:spAutoFit/>
          </a:bodyPr>
          <a:lstStyle/>
          <a:p>
            <a:r>
              <a:rPr lang="en-US" sz="800" dirty="0" smtClean="0">
                <a:solidFill>
                  <a:schemeClr val="bg1"/>
                </a:solidFill>
              </a:rPr>
              <a:t>Graphics from “Underdog” TV Series</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4186" y="780394"/>
            <a:ext cx="6781800" cy="1524000"/>
          </a:xfrm>
        </p:spPr>
        <p:txBody>
          <a:bodyPr/>
          <a:lstStyle/>
          <a:p>
            <a:r>
              <a:rPr lang="en-US" dirty="0" smtClean="0"/>
              <a:t>Can Polly be Saved?</a:t>
            </a:r>
            <a:endParaRPr lang="en-US" dirty="0"/>
          </a:p>
        </p:txBody>
      </p:sp>
      <p:pic>
        <p:nvPicPr>
          <p:cNvPr id="30723" name="Picture 3"/>
          <p:cNvPicPr>
            <a:picLocks noChangeAspect="1" noChangeArrowheads="1"/>
          </p:cNvPicPr>
          <p:nvPr/>
        </p:nvPicPr>
        <p:blipFill>
          <a:blip r:embed="rId2" cstate="print"/>
          <a:srcRect l="13678" t="9264" r="13908" b="11103"/>
          <a:stretch>
            <a:fillRect/>
          </a:stretch>
        </p:blipFill>
        <p:spPr bwMode="auto">
          <a:xfrm>
            <a:off x="2774730" y="2282295"/>
            <a:ext cx="5441764" cy="3740133"/>
          </a:xfrm>
          <a:prstGeom prst="rect">
            <a:avLst/>
          </a:prstGeom>
          <a:noFill/>
          <a:ln w="9525">
            <a:noFill/>
            <a:miter lim="800000"/>
            <a:headEnd/>
            <a:tailEnd/>
          </a:ln>
        </p:spPr>
      </p:pic>
      <p:sp>
        <p:nvSpPr>
          <p:cNvPr id="4" name="TextBox 3"/>
          <p:cNvSpPr txBox="1"/>
          <p:nvPr/>
        </p:nvSpPr>
        <p:spPr>
          <a:xfrm>
            <a:off x="2033752" y="6526927"/>
            <a:ext cx="2191407" cy="215444"/>
          </a:xfrm>
          <a:prstGeom prst="rect">
            <a:avLst/>
          </a:prstGeom>
          <a:noFill/>
        </p:spPr>
        <p:txBody>
          <a:bodyPr wrap="square" rtlCol="0">
            <a:spAutoFit/>
          </a:bodyPr>
          <a:lstStyle/>
          <a:p>
            <a:r>
              <a:rPr lang="en-US" sz="800" dirty="0" smtClean="0">
                <a:solidFill>
                  <a:schemeClr val="bg1"/>
                </a:solidFill>
              </a:rPr>
              <a:t>Graphics from “Underdog” TV Series</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Stormwater Harvesting?</a:t>
            </a:r>
            <a:endParaRPr lang="en-US" dirty="0"/>
          </a:p>
        </p:txBody>
      </p:sp>
      <p:sp>
        <p:nvSpPr>
          <p:cNvPr id="3" name="Content Placeholder 2"/>
          <p:cNvSpPr>
            <a:spLocks noGrp="1"/>
          </p:cNvSpPr>
          <p:nvPr>
            <p:ph idx="1"/>
          </p:nvPr>
        </p:nvSpPr>
        <p:spPr/>
        <p:txBody>
          <a:bodyPr/>
          <a:lstStyle/>
          <a:p>
            <a:r>
              <a:rPr lang="en-US" smtClean="0"/>
              <a:t>Collection, storage, treatment, distribution, and use of stormwater runoff for beneficial purposes</a:t>
            </a:r>
            <a:endParaRPr lang="en-US" dirty="0"/>
          </a:p>
        </p:txBody>
      </p:sp>
      <p:pic>
        <p:nvPicPr>
          <p:cNvPr id="29698" name="Picture 2"/>
          <p:cNvPicPr>
            <a:picLocks noChangeAspect="1" noChangeArrowheads="1"/>
          </p:cNvPicPr>
          <p:nvPr/>
        </p:nvPicPr>
        <p:blipFill>
          <a:blip r:embed="rId3" cstate="print"/>
          <a:srcRect/>
          <a:stretch>
            <a:fillRect/>
          </a:stretch>
        </p:blipFill>
        <p:spPr bwMode="auto">
          <a:xfrm>
            <a:off x="4006467" y="3358053"/>
            <a:ext cx="2457395" cy="32819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Scales of Stormwater Harvesting</a:t>
            </a:r>
            <a:endParaRPr lang="en-US" dirty="0"/>
          </a:p>
        </p:txBody>
      </p:sp>
      <p:sp>
        <p:nvSpPr>
          <p:cNvPr id="5" name="Right Arrow 4"/>
          <p:cNvSpPr/>
          <p:nvPr/>
        </p:nvSpPr>
        <p:spPr>
          <a:xfrm rot="2562560">
            <a:off x="141752" y="3901145"/>
            <a:ext cx="5812115" cy="1481761"/>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Increasing Size</a:t>
            </a:r>
            <a:endParaRPr lang="en-US" b="1" dirty="0">
              <a:solidFill>
                <a:schemeClr val="tx1"/>
              </a:solidFill>
            </a:endParaRPr>
          </a:p>
        </p:txBody>
      </p:sp>
      <p:sp>
        <p:nvSpPr>
          <p:cNvPr id="17" name="Title 1"/>
          <p:cNvSpPr txBox="1">
            <a:spLocks/>
          </p:cNvSpPr>
          <p:nvPr/>
        </p:nvSpPr>
        <p:spPr bwMode="auto">
          <a:xfrm>
            <a:off x="1952297" y="2695902"/>
            <a:ext cx="1358462" cy="488732"/>
          </a:xfrm>
          <a:prstGeom prst="rect">
            <a:avLst/>
          </a:prstGeom>
          <a:noFill/>
          <a:ln w="9525">
            <a:noFill/>
            <a:miter lim="800000"/>
            <a:headEnd/>
            <a:tailEnd/>
          </a:ln>
          <a:effectLst>
            <a:outerShdw dist="53882"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mj-lt"/>
                <a:ea typeface="+mj-ea"/>
                <a:cs typeface="+mj-cs"/>
              </a:rPr>
              <a:t>Rain</a:t>
            </a:r>
            <a:r>
              <a:rPr kumimoji="0" lang="en-US" sz="1600" b="0" i="0" u="none" strike="noStrike" kern="0" cap="none" spc="0" normalizeH="0" noProof="0" dirty="0" smtClean="0">
                <a:ln>
                  <a:noFill/>
                </a:ln>
                <a:solidFill>
                  <a:schemeClr val="bg1"/>
                </a:solidFill>
                <a:effectLst/>
                <a:uLnTx/>
                <a:uFillTx/>
                <a:latin typeface="+mj-lt"/>
                <a:ea typeface="+mj-ea"/>
                <a:cs typeface="+mj-cs"/>
              </a:rPr>
              <a:t> Barrels</a:t>
            </a:r>
            <a:endParaRPr kumimoji="0" lang="en-US" sz="1600" b="0" i="0" u="none" strike="noStrike" kern="0" cap="none" spc="0" normalizeH="0" baseline="0" noProof="0" dirty="0">
              <a:ln>
                <a:noFill/>
              </a:ln>
              <a:solidFill>
                <a:schemeClr val="bg1"/>
              </a:solidFill>
              <a:effectLst/>
              <a:uLnTx/>
              <a:uFillTx/>
              <a:latin typeface="+mj-lt"/>
              <a:ea typeface="+mj-ea"/>
              <a:cs typeface="+mj-cs"/>
            </a:endParaRPr>
          </a:p>
        </p:txBody>
      </p:sp>
      <p:sp>
        <p:nvSpPr>
          <p:cNvPr id="18" name="Title 1"/>
          <p:cNvSpPr txBox="1">
            <a:spLocks/>
          </p:cNvSpPr>
          <p:nvPr/>
        </p:nvSpPr>
        <p:spPr bwMode="auto">
          <a:xfrm>
            <a:off x="3649717" y="4177862"/>
            <a:ext cx="1358462" cy="546538"/>
          </a:xfrm>
          <a:prstGeom prst="rect">
            <a:avLst/>
          </a:prstGeom>
          <a:noFill/>
          <a:ln w="9525">
            <a:noFill/>
            <a:miter lim="800000"/>
            <a:headEnd/>
            <a:tailEnd/>
          </a:ln>
          <a:effectLst>
            <a:outerShdw dist="53882"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mj-lt"/>
                <a:ea typeface="+mj-ea"/>
                <a:cs typeface="+mj-cs"/>
              </a:rPr>
              <a:t>Ponds and wetlands</a:t>
            </a:r>
            <a:endParaRPr kumimoji="0" lang="en-US" sz="1600" b="0" i="0" u="none" strike="noStrike" kern="0" cap="none" spc="0" normalizeH="0" baseline="0" noProof="0" dirty="0">
              <a:ln>
                <a:noFill/>
              </a:ln>
              <a:solidFill>
                <a:schemeClr val="bg1"/>
              </a:solidFill>
              <a:effectLst/>
              <a:uLnTx/>
              <a:uFillTx/>
              <a:latin typeface="+mj-lt"/>
              <a:ea typeface="+mj-ea"/>
              <a:cs typeface="+mj-cs"/>
            </a:endParaRPr>
          </a:p>
        </p:txBody>
      </p:sp>
      <p:sp>
        <p:nvSpPr>
          <p:cNvPr id="19" name="Title 1"/>
          <p:cNvSpPr txBox="1">
            <a:spLocks/>
          </p:cNvSpPr>
          <p:nvPr/>
        </p:nvSpPr>
        <p:spPr bwMode="auto">
          <a:xfrm>
            <a:off x="5630917" y="6311462"/>
            <a:ext cx="2031124" cy="310055"/>
          </a:xfrm>
          <a:prstGeom prst="rect">
            <a:avLst/>
          </a:prstGeom>
          <a:noFill/>
          <a:ln w="9525">
            <a:noFill/>
            <a:miter lim="800000"/>
            <a:headEnd/>
            <a:tailEnd/>
          </a:ln>
          <a:effectLst>
            <a:outerShdw dist="53882"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chemeClr val="bg1"/>
                </a:solidFill>
                <a:effectLst/>
                <a:uLnTx/>
                <a:uFillTx/>
                <a:latin typeface="+mj-lt"/>
                <a:ea typeface="+mj-ea"/>
                <a:cs typeface="+mj-cs"/>
              </a:rPr>
              <a:t>Large reservoirs</a:t>
            </a:r>
            <a:endParaRPr kumimoji="0" lang="en-US" sz="1600" b="0" i="0" u="none" strike="noStrike" kern="0" cap="none" spc="0" normalizeH="0" baseline="0" noProof="0" dirty="0">
              <a:ln>
                <a:noFill/>
              </a:ln>
              <a:solidFill>
                <a:schemeClr val="bg1"/>
              </a:solidFill>
              <a:effectLst/>
              <a:uLnTx/>
              <a:uFillTx/>
              <a:latin typeface="+mj-lt"/>
              <a:ea typeface="+mj-ea"/>
              <a:cs typeface="+mj-cs"/>
            </a:endParaRPr>
          </a:p>
        </p:txBody>
      </p:sp>
      <p:pic>
        <p:nvPicPr>
          <p:cNvPr id="13" name="Picture 12" descr="rain barrel2.JPG"/>
          <p:cNvPicPr>
            <a:picLocks noChangeAspect="1"/>
          </p:cNvPicPr>
          <p:nvPr/>
        </p:nvPicPr>
        <p:blipFill>
          <a:blip r:embed="rId3" cstate="print"/>
          <a:stretch>
            <a:fillRect/>
          </a:stretch>
        </p:blipFill>
        <p:spPr>
          <a:xfrm>
            <a:off x="2083676" y="1213945"/>
            <a:ext cx="1069427" cy="1604141"/>
          </a:xfrm>
          <a:prstGeom prst="rect">
            <a:avLst/>
          </a:prstGeom>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4" cstate="print"/>
          <a:srcRect l="34483" t="14229" r="27414" b="13494"/>
          <a:stretch>
            <a:fillRect/>
          </a:stretch>
        </p:blipFill>
        <p:spPr bwMode="auto">
          <a:xfrm>
            <a:off x="5793828" y="4272455"/>
            <a:ext cx="1742090" cy="206528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9" name="Picture 5" descr="L:\users\share\Wetland_pictures\2008-07-24-TRWD_aerials\DSC00385.JPG"/>
          <p:cNvPicPr>
            <a:picLocks noChangeAspect="1" noChangeArrowheads="1"/>
          </p:cNvPicPr>
          <p:nvPr/>
        </p:nvPicPr>
        <p:blipFill>
          <a:blip r:embed="rId5" cstate="print"/>
          <a:srcRect/>
          <a:stretch>
            <a:fillRect/>
          </a:stretch>
        </p:blipFill>
        <p:spPr bwMode="auto">
          <a:xfrm>
            <a:off x="3673365" y="2475188"/>
            <a:ext cx="2291253" cy="1718440"/>
          </a:xfrm>
          <a:prstGeom prst="rect">
            <a:avLst/>
          </a:prstGeom>
          <a:noFill/>
          <a:effectLst>
            <a:outerShdw blurRad="50800" dist="38100" dir="2700000" algn="tl" rotWithShape="0">
              <a:prstClr val="black">
                <a:alpha val="40000"/>
              </a:prstClr>
            </a:outerShdw>
          </a:effectLst>
        </p:spPr>
      </p:pic>
      <p:sp>
        <p:nvSpPr>
          <p:cNvPr id="23" name="Rectangle 22"/>
          <p:cNvSpPr/>
          <p:nvPr/>
        </p:nvSpPr>
        <p:spPr>
          <a:xfrm>
            <a:off x="7772399" y="1262105"/>
            <a:ext cx="1277005" cy="1323439"/>
          </a:xfrm>
          <a:prstGeom prst="rect">
            <a:avLst/>
          </a:prstGeom>
        </p:spPr>
        <p:txBody>
          <a:bodyPr wrap="square">
            <a:spAutoFit/>
          </a:bodyPr>
          <a:lstStyle/>
          <a:p>
            <a:r>
              <a:rPr lang="en-US" sz="800" dirty="0" smtClean="0">
                <a:solidFill>
                  <a:schemeClr val="bg1"/>
                </a:solidFill>
              </a:rPr>
              <a:t>Rain barrel reference: </a:t>
            </a:r>
            <a:r>
              <a:rPr lang="en-US" sz="800" dirty="0" smtClean="0">
                <a:solidFill>
                  <a:schemeClr val="bg1"/>
                </a:solidFill>
                <a:hlinkClick r:id="rId6"/>
              </a:rPr>
              <a:t>http://www.dnrec.delaware.gov/News/Pages/DNRECoffersrainbarrelsatdiscountpriceinMay.aspx</a:t>
            </a:r>
            <a:endParaRPr lang="en-US" sz="800" dirty="0" smtClean="0">
              <a:solidFill>
                <a:schemeClr val="bg1"/>
              </a:solidFill>
            </a:endParaRPr>
          </a:p>
          <a:p>
            <a:r>
              <a:rPr lang="en-US" sz="800" dirty="0" smtClean="0">
                <a:solidFill>
                  <a:schemeClr val="bg1"/>
                </a:solidFill>
              </a:rPr>
              <a:t>Wetland reference: TRWD wetland</a:t>
            </a:r>
          </a:p>
          <a:p>
            <a:r>
              <a:rPr lang="en-US" sz="800" dirty="0" smtClean="0">
                <a:solidFill>
                  <a:schemeClr val="bg1"/>
                </a:solidFill>
              </a:rPr>
              <a:t>Lake reference: Lake Lavon, google earth</a:t>
            </a:r>
            <a:endParaRPr lang="en-US" sz="800" dirty="0">
              <a:solidFill>
                <a:schemeClr val="bg1"/>
              </a:solidFill>
            </a:endParaRPr>
          </a:p>
        </p:txBody>
      </p:sp>
      <p:sp>
        <p:nvSpPr>
          <p:cNvPr id="14" name="Oval 13"/>
          <p:cNvSpPr/>
          <p:nvPr/>
        </p:nvSpPr>
        <p:spPr bwMode="auto">
          <a:xfrm>
            <a:off x="2963917" y="1813034"/>
            <a:ext cx="3673366" cy="3042745"/>
          </a:xfrm>
          <a:prstGeom prst="ellipse">
            <a:avLst/>
          </a:prstGeom>
          <a:noFill/>
          <a:ln w="57150" cap="flat" cmpd="sng" algn="ctr">
            <a:solidFill>
              <a:schemeClr val="accent3">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1000"/>
                                  </p:stCondLst>
                                  <p:childTnLst>
                                    <p:set>
                                      <p:cBhvr>
                                        <p:cTn id="11" dur="1" fill="hold">
                                          <p:stCondLst>
                                            <p:cond delay="0"/>
                                          </p:stCondLst>
                                        </p:cTn>
                                        <p:tgtEl>
                                          <p:spTgt spid="18"/>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1000"/>
                                  </p:stCondLst>
                                  <p:childTnLst>
                                    <p:set>
                                      <p:cBhvr>
                                        <p:cTn id="17" dur="1" fill="hold">
                                          <p:stCondLst>
                                            <p:cond delay="0"/>
                                          </p:stCondLst>
                                        </p:cTn>
                                        <p:tgtEl>
                                          <p:spTgt spid="19"/>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Benefits</a:t>
            </a:r>
            <a:endParaRPr lang="en-US" dirty="0"/>
          </a:p>
        </p:txBody>
      </p:sp>
      <p:sp>
        <p:nvSpPr>
          <p:cNvPr id="3" name="Content Placeholder 2"/>
          <p:cNvSpPr>
            <a:spLocks noGrp="1"/>
          </p:cNvSpPr>
          <p:nvPr>
            <p:ph idx="1"/>
          </p:nvPr>
        </p:nvSpPr>
        <p:spPr>
          <a:xfrm>
            <a:off x="2133600" y="1823540"/>
            <a:ext cx="6781800" cy="4648200"/>
          </a:xfrm>
        </p:spPr>
        <p:txBody>
          <a:bodyPr>
            <a:normAutofit/>
          </a:bodyPr>
          <a:lstStyle/>
          <a:p>
            <a:r>
              <a:rPr lang="en-US" dirty="0" smtClean="0"/>
              <a:t>Reduced potable water demands</a:t>
            </a:r>
          </a:p>
          <a:p>
            <a:r>
              <a:rPr lang="en-US" dirty="0" smtClean="0"/>
              <a:t>Reduced stormwater flows/flooding</a:t>
            </a:r>
          </a:p>
          <a:p>
            <a:r>
              <a:rPr lang="en-US" dirty="0" smtClean="0"/>
              <a:t>Reduced erosion/scouring</a:t>
            </a:r>
          </a:p>
          <a:p>
            <a:r>
              <a:rPr lang="en-US" dirty="0" smtClean="0"/>
              <a:t>Reduced stormwater pollutant loads</a:t>
            </a:r>
          </a:p>
          <a:p>
            <a:r>
              <a:rPr lang="en-US" dirty="0" smtClean="0"/>
              <a:t>Better match of quality and use</a:t>
            </a:r>
          </a:p>
          <a:p>
            <a:r>
              <a:rPr lang="en-US" dirty="0" smtClean="0"/>
              <a:t>Can create public amenities</a:t>
            </a:r>
          </a:p>
          <a:p>
            <a:r>
              <a:rPr lang="en-US" dirty="0" smtClean="0"/>
              <a:t>Low energy requirements</a:t>
            </a:r>
          </a:p>
          <a:p>
            <a:endParaRPr lang="en-US" dirty="0"/>
          </a:p>
        </p:txBody>
      </p:sp>
      <p:pic>
        <p:nvPicPr>
          <p:cNvPr id="120837" name="Picture 5" descr="C:\Documents and Settings\ellen\Local Settings\Temporary Internet Files\Content.IE5\A4372EE0\MC900441322[1].png"/>
          <p:cNvPicPr>
            <a:picLocks noChangeAspect="1" noChangeArrowheads="1"/>
          </p:cNvPicPr>
          <p:nvPr/>
        </p:nvPicPr>
        <p:blipFill>
          <a:blip r:embed="rId2"/>
          <a:srcRect/>
          <a:stretch>
            <a:fillRect/>
          </a:stretch>
        </p:blipFill>
        <p:spPr bwMode="auto">
          <a:xfrm>
            <a:off x="1686911" y="338963"/>
            <a:ext cx="1213945" cy="121394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Myriad Pro"/>
        <a:ea typeface="Osaka"/>
        <a:cs typeface=""/>
      </a:majorFont>
      <a:minorFont>
        <a:latin typeface="Myriad Pro"/>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4335</TotalTime>
  <Words>1255</Words>
  <Application>Microsoft PowerPoint</Application>
  <PresentationFormat>On-screen Show (4:3)</PresentationFormat>
  <Paragraphs>194</Paragraphs>
  <Slides>34</Slides>
  <Notes>14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Blank Presentation</vt:lpstr>
      <vt:lpstr>Stormwater Harvesting A Solution for our Perils?</vt:lpstr>
      <vt:lpstr>Acknowledgments</vt:lpstr>
      <vt:lpstr>Peril #1</vt:lpstr>
      <vt:lpstr>Peril #2</vt:lpstr>
      <vt:lpstr>Slide 5</vt:lpstr>
      <vt:lpstr>Can Polly be Saved?</vt:lpstr>
      <vt:lpstr>What is Stormwater Harvesting?</vt:lpstr>
      <vt:lpstr>Scales of Stormwater Harvesting</vt:lpstr>
      <vt:lpstr>Potential Benefits</vt:lpstr>
      <vt:lpstr>What is potential for stormwater harvesting in Texas?</vt:lpstr>
      <vt:lpstr>Factors influencing stormwater harvesting potential</vt:lpstr>
      <vt:lpstr>Factors influencing stormwater harvesting potential</vt:lpstr>
      <vt:lpstr>Relative potential by planning region </vt:lpstr>
      <vt:lpstr>Project Implementation</vt:lpstr>
      <vt:lpstr>The first step-  develop a plan!</vt:lpstr>
      <vt:lpstr>The first step-  develop a plan!</vt:lpstr>
      <vt:lpstr>How much storage??</vt:lpstr>
      <vt:lpstr>How much and what kind of treatment?</vt:lpstr>
      <vt:lpstr>Treatment options</vt:lpstr>
      <vt:lpstr>Treatment options</vt:lpstr>
      <vt:lpstr>Treatment options</vt:lpstr>
      <vt:lpstr>Treatment options</vt:lpstr>
      <vt:lpstr>Treatment options</vt:lpstr>
      <vt:lpstr>Treatment options</vt:lpstr>
      <vt:lpstr>Case Studies</vt:lpstr>
      <vt:lpstr>Pacific Grove, California</vt:lpstr>
      <vt:lpstr>Pacific Grove, California</vt:lpstr>
      <vt:lpstr>City of Tucson</vt:lpstr>
      <vt:lpstr>Slide 29</vt:lpstr>
      <vt:lpstr>Kogarah Town Square  New South Wales, Australia</vt:lpstr>
      <vt:lpstr>Kogarah Town Square Project Objectives</vt:lpstr>
      <vt:lpstr>Slide 32</vt:lpstr>
      <vt:lpstr>Summary</vt:lpstr>
      <vt:lpstr>Slide 34</vt:lpstr>
    </vt:vector>
  </TitlesOfParts>
  <Manager/>
  <Company>Alan Lummer Associates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Texas Municipal Water District  EAST FORK WATER SUPPLY PROJECT </dc:title>
  <dc:subject/>
  <dc:creator>Alan Lummer Associates</dc:creator>
  <cp:keywords/>
  <dc:description/>
  <cp:lastModifiedBy>McDonald, Ellen</cp:lastModifiedBy>
  <cp:revision>97</cp:revision>
  <cp:lastPrinted>2008-01-10T20:53:52Z</cp:lastPrinted>
  <dcterms:created xsi:type="dcterms:W3CDTF">2008-01-04T19:12:59Z</dcterms:created>
  <dcterms:modified xsi:type="dcterms:W3CDTF">2010-10-01T19:10:38Z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